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y="3454400" cx="4597400"/>
  <p:notesSz cx="6858000" cy="9144000"/>
  <p:embeddedFontLst>
    <p:embeddedFont>
      <p:font typeface="Roboto"/>
      <p:regular r:id="rId70"/>
      <p:bold r:id="rId71"/>
      <p:italic r:id="rId72"/>
      <p:boldItalic r:id="rId73"/>
    </p:embeddedFont>
    <p:embeddedFont>
      <p:font typeface="Lato"/>
      <p:regular r:id="rId74"/>
      <p:bold r:id="rId75"/>
      <p:italic r:id="rId76"/>
      <p:boldItalic r:id="rId77"/>
    </p:embeddedFont>
    <p:embeddedFont>
      <p:font typeface="Roboto Mono"/>
      <p:regular r:id="rId78"/>
      <p:bold r:id="rId79"/>
      <p:italic r:id="rId80"/>
      <p:boldItalic r:id="rId81"/>
    </p:embeddedFont>
    <p:embeddedFont>
      <p:font typeface="Cabin Condensed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3" Type="http://schemas.openxmlformats.org/officeDocument/2006/relationships/font" Target="fonts/CabinCondensed-bold.fntdata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RobotoMono-italic.fntdata"/><Relationship Id="rId82" Type="http://schemas.openxmlformats.org/officeDocument/2006/relationships/font" Target="fonts/CabinCondensed-regular.fntdata"/><Relationship Id="rId81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7.xml"/><Relationship Id="rId75" Type="http://schemas.openxmlformats.org/officeDocument/2006/relationships/font" Target="fonts/Lato-bold.fntdata"/><Relationship Id="rId30" Type="http://schemas.openxmlformats.org/officeDocument/2006/relationships/slide" Target="slides/slide26.xml"/><Relationship Id="rId74" Type="http://schemas.openxmlformats.org/officeDocument/2006/relationships/font" Target="fonts/Lato-regular.fntdata"/><Relationship Id="rId33" Type="http://schemas.openxmlformats.org/officeDocument/2006/relationships/slide" Target="slides/slide29.xml"/><Relationship Id="rId77" Type="http://schemas.openxmlformats.org/officeDocument/2006/relationships/font" Target="fonts/Lato-boldItalic.fntdata"/><Relationship Id="rId32" Type="http://schemas.openxmlformats.org/officeDocument/2006/relationships/slide" Target="slides/slide28.xml"/><Relationship Id="rId76" Type="http://schemas.openxmlformats.org/officeDocument/2006/relationships/font" Target="fonts/Lato-italic.fntdata"/><Relationship Id="rId35" Type="http://schemas.openxmlformats.org/officeDocument/2006/relationships/slide" Target="slides/slide31.xml"/><Relationship Id="rId79" Type="http://schemas.openxmlformats.org/officeDocument/2006/relationships/font" Target="fonts/RobotoMono-bold.fntdata"/><Relationship Id="rId34" Type="http://schemas.openxmlformats.org/officeDocument/2006/relationships/slide" Target="slides/slide30.xml"/><Relationship Id="rId78" Type="http://schemas.openxmlformats.org/officeDocument/2006/relationships/font" Target="fonts/RobotoMono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925db07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925db071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75390dff_1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975390dff_1_1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75390dff_1_1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975390dff_1_1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75390dff_1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975390dff_1_14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75390dff_1_1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975390dff_1_14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75390dff_1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975390dff_1_14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75390dff_1_1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975390dff_1_1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75390dff_1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2975390dff_1_1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75390dff_1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975390dff_1_14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937ba6e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4937ba6ed4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75390dff_1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975390dff_1_1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75390dff_1_1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975390dff_1_14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75390dff_1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975390dff_1_14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975390dff_1_1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975390dff_1_15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37ba6ed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4937ba6ed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75390dff_1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975390dff_1_15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37ba6e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4937ba6ed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75390dff_1_1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975390dff_1_15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75390dff_1_14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75390dff_1_1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75390dff_1_15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975390dff_1_1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75390dff_1_15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75390dff_1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75390dff_1_1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75390dff_1_1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75390dff_1_15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75390dff_1_1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75390dff_1_1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975390dff_1_1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75390dff_1_15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975390dff_1_1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eca6986be_11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eca6986be_1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75390dff_1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975390dff_1_1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75390dff_1_1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975390dff_1_16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975390dff_1_1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975390dff_1_16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75390dff_1_16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75390dff_1_1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75390dff_1_16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75390dff_1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75390dff_1_16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75390dff_1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75390dff_1_17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975390dff_1_1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75390dff_1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2975390dff_1_17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975390dff_1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2975390dff_1_17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75390dff_1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2975390dff_1_17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eca6986be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aeca6986be_1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975390dff_1_17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975390dff_1_1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75390dff_1_17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975390dff_1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eca6986be_1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eca6986be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eca6986be_1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aeca6986be_1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97d60ffd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97d60ffd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75390dff_1_18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975390dff_1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97d60ffde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97d60ffd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975390dff_1_18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975390dff_1_1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75390dff_1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975390dff_1_1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aeca6986be_1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aeca6986be_1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75390dff_1_1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975390dff_1_14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75390dff_1_1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975390dff_1_14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75390dff_1_1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975390dff_1_14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04900" y="5426288"/>
            <a:ext cx="5156100" cy="24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E5A73"/>
              </a:buClr>
              <a:buSzPts val="2400"/>
              <a:buFont typeface="Cabin Condensed"/>
              <a:buNone/>
              <a:defRPr b="0" i="0" sz="2400" u="none" cap="none" strike="noStrike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8875" y="625526"/>
            <a:ext cx="3334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1pPr>
            <a:lvl2pPr indent="-3048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»"/>
              <a:defRPr b="0" i="0" u="none" cap="none" strike="noStrike">
                <a:solidFill>
                  <a:srgbClr val="5C5C5C"/>
                </a:solidFill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227800" y="5973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itle and Content ">
  <p:cSld name="OBJEC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E5A73"/>
              </a:buClr>
              <a:buSzPts val="2400"/>
              <a:buFont typeface="Cabin Condensed"/>
              <a:buNone/>
              <a:defRPr b="0" i="0" sz="2400" u="none" cap="none" strike="noStrike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227800" y="625525"/>
            <a:ext cx="3186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1pPr>
            <a:lvl2pPr indent="-3048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»"/>
              <a:defRPr b="0" i="0" u="none" cap="none" strike="noStrike">
                <a:solidFill>
                  <a:srgbClr val="5C5C5C"/>
                </a:solidFill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227800" y="7497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0" u="none" cap="none" strike="noStrike"/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227800" y="5973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+ source">
  <p:cSld name="VERTICAL_TEXT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28175" y="0"/>
            <a:ext cx="4569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b="0" i="0" u="none" cap="none" strike="noStrike"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163400" y="2631200"/>
            <a:ext cx="28797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i="1"/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" name="Google Shape;47;p7"/>
          <p:cNvCxnSpPr/>
          <p:nvPr/>
        </p:nvCxnSpPr>
        <p:spPr>
          <a:xfrm>
            <a:off x="227800" y="5973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3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E5A73"/>
              </a:buClr>
              <a:buSzPts val="2400"/>
              <a:buFont typeface="Cabin Condensed"/>
              <a:buNone/>
              <a:defRPr b="0" i="0" sz="2400" u="none" cap="none" strike="noStrike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875" y="734101"/>
            <a:ext cx="3334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–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–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»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s.stanford.edu/people/karpathy/svmjs/demo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hyperlink" Target="http://marcocuturi.net/Teaching/KU/2013/PRA/Lec1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cs.stanford.edu/people/karpathy/svmjs/dem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Relationship Id="rId4" Type="http://schemas.openxmlformats.org/officeDocument/2006/relationships/hyperlink" Target="https://www.slideshare.net/SungJuKim2/multi-layer-perceptron-back-propagation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19750" y="653950"/>
            <a:ext cx="4557900" cy="86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APPRENTISSAGE SUPERVISÉ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TROISIÈME PARTIE</a:t>
            </a:r>
            <a:endParaRPr/>
          </a:p>
        </p:txBody>
      </p:sp>
      <p:sp>
        <p:nvSpPr>
          <p:cNvPr id="65" name="Google Shape;65;p11"/>
          <p:cNvSpPr txBox="1"/>
          <p:nvPr>
            <p:ph type="title"/>
          </p:nvPr>
        </p:nvSpPr>
        <p:spPr>
          <a:xfrm>
            <a:off x="82750" y="1865000"/>
            <a:ext cx="44319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/>
              <a:t>Déjà vus: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/>
              <a:t>1</a:t>
            </a:r>
            <a:r>
              <a:rPr baseline="30000" lang="en-CA" sz="1200"/>
              <a:t>ère</a:t>
            </a:r>
            <a:r>
              <a:rPr lang="en-CA" sz="1200"/>
              <a:t> P</a:t>
            </a:r>
            <a:r>
              <a:rPr lang="en-CA" sz="1200"/>
              <a:t>artie - Méthodes Statistiques : </a:t>
            </a:r>
            <a:r>
              <a:rPr lang="en-CA" sz="1200"/>
              <a:t>Régression</a:t>
            </a:r>
            <a:r>
              <a:rPr lang="en-CA" sz="1200"/>
              <a:t> Linéaire, Naive Bayes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/>
              <a:t>2</a:t>
            </a:r>
            <a:r>
              <a:rPr baseline="30000" lang="en-CA" sz="1200"/>
              <a:t>ème</a:t>
            </a:r>
            <a:r>
              <a:rPr lang="en-CA" sz="1200"/>
              <a:t> Partie - Méthodes Algorithmiques : Nearest Neighbors, Random Forests</a:t>
            </a:r>
            <a:br>
              <a:rPr lang="en-CA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/>
              <a:t>Et maintenant: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/>
              <a:t>3</a:t>
            </a:r>
            <a:r>
              <a:rPr baseline="30000" lang="en-CA" sz="1200"/>
              <a:t>ème</a:t>
            </a:r>
            <a:r>
              <a:rPr lang="en-CA" sz="1200"/>
              <a:t> Partie - Boîtes Noires : SVM et Réseaux de Neurones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DONNÉES LINÉAIREMENT SÉPARABLES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8032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DONNÉES LINÉAIREMENT SÉPARABLES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819" y="1174100"/>
            <a:ext cx="2293356" cy="172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05050" y="1007250"/>
            <a:ext cx="2705400" cy="23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Il existe une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infinité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de droites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séparant les points.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On cherche la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séparation linéaire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qui donne la plus grande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marge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Les "bords" de cette marge s’appuient sur des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vecteurs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supports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On trouve cette séparation en résolvant un problème d’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optimisation convexe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Intuition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50800" y="889000"/>
            <a:ext cx="4443300" cy="22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Les</a:t>
            </a:r>
            <a:r>
              <a:rPr b="1"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vecteurs supports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sont les points les plus</a:t>
            </a:r>
            <a:r>
              <a:rPr b="1"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ambigus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et donc les</a:t>
            </a:r>
            <a:b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plus</a:t>
            </a:r>
            <a:r>
              <a:rPr b="1"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difficiles à classifier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Ce sont ces points qui influencent le choix de la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meilleure droite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b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si ces points changent, la droite change.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 quelque sorte, on se met dans un "worst-case" scenario : puisque l’on sait classifier les points les plus ambigus, le système devrait être 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robuste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Plus la marge est grande, plus l’on est sûrs de nous.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INTUITION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DE TEST (ou PREDICTION)</a:t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63" y="89267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PHASE DE TEST</a:t>
            </a:r>
            <a:r>
              <a:rPr lang="en-CA"/>
              <a:t> (ou PREDICTION)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63" y="89267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/>
        </p:nvSpPr>
        <p:spPr>
          <a:xfrm>
            <a:off x="977900" y="1498600"/>
            <a:ext cx="3619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Les données sont rarement aussi simples !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5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PROBLÈME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CAS NON LINÉAIREMENT SÉPARABLE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8032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CAS NON LINÉAIREMENT SÉPARABLE</a:t>
            </a:r>
            <a:endParaRPr/>
          </a:p>
        </p:txBody>
      </p:sp>
      <p:sp>
        <p:nvSpPr>
          <p:cNvPr id="165" name="Google Shape;165;p27"/>
          <p:cNvSpPr txBox="1"/>
          <p:nvPr/>
        </p:nvSpPr>
        <p:spPr>
          <a:xfrm>
            <a:off x="237750" y="834250"/>
            <a:ext cx="4208400" cy="24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On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autorise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des erreurs de classification sur l’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ensemble 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d’entraînement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 Il sera moins sensible aux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outliers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et donc plus robuste (moins de sur-apprentissage / overfitting)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Mais jusqu’à quel point autoriser ces erreurs ?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9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CAS NON LINÉAIREMENT SÉPARABLE</a:t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8032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CAS NON LINÉAIREMENT SÉPARABLE</a:t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63" y="88032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 méthodes dites "boîtes noires"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12"/>
          <p:cNvSpPr txBox="1"/>
          <p:nvPr/>
        </p:nvSpPr>
        <p:spPr>
          <a:xfrm>
            <a:off x="50800" y="711200"/>
            <a:ext cx="4546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Nous parlerons dans ce cours de deux types de méthodes : les</a:t>
            </a:r>
            <a:r>
              <a:rPr b="1" i="0" lang="en-CA" sz="1100" u="none" cap="none" strike="noStrike">
                <a:solidFill>
                  <a:srgbClr val="333399"/>
                </a:solidFill>
                <a:latin typeface="Lato"/>
                <a:ea typeface="Lato"/>
                <a:cs typeface="Lato"/>
                <a:sym typeface="Lato"/>
              </a:rPr>
              <a:t> SVM</a:t>
            </a:r>
            <a:r>
              <a:rPr i="0" lang="en-CA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et</a:t>
            </a:r>
            <a:br>
              <a:rPr i="0" lang="en-CA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-CA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les</a:t>
            </a:r>
            <a:r>
              <a:rPr b="1" i="0" lang="en-CA" sz="1100" u="none" cap="none" strike="noStrike">
                <a:solidFill>
                  <a:srgbClr val="333399"/>
                </a:solidFill>
                <a:latin typeface="Lato"/>
                <a:ea typeface="Lato"/>
                <a:cs typeface="Lato"/>
                <a:sym typeface="Lato"/>
              </a:rPr>
              <a:t> réseaux de neurones</a:t>
            </a:r>
            <a:r>
              <a:rPr i="0" lang="en-CA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. Elles ont ceci en commun qu’on parle de ces</a:t>
            </a:r>
            <a:br>
              <a:rPr i="0" lang="en-CA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-CA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méthodes comme des</a:t>
            </a:r>
            <a:r>
              <a:rPr b="1" i="0" lang="en-CA" sz="1100" u="none" cap="none" strike="noStrike">
                <a:solidFill>
                  <a:srgbClr val="333399"/>
                </a:solidFill>
                <a:latin typeface="Lato"/>
                <a:ea typeface="Lato"/>
                <a:cs typeface="Lato"/>
                <a:sym typeface="Lato"/>
              </a:rPr>
              <a:t> boîtes noires</a:t>
            </a:r>
            <a:r>
              <a:rPr i="0" lang="en-CA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69850" y="1461925"/>
            <a:ext cx="44577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elles reposent sur des calculs complexes (leurs “moteurs” sont très difficiles à coder)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les résultats sont difficilement interprétables;</a:t>
            </a:r>
            <a:endParaRPr i="0" sz="11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 nombreux paramètres doivent être optimisés;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elles impliquent beaucoup de “tuning” manuel;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elles sont populaires car performantes, en particulier sur les donn</a:t>
            </a:r>
            <a: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ées à structure complexe.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Lato"/>
              <a:buChar char="●"/>
            </a:pP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elles peuvent faire le “Feature Engineering” à votre place</a:t>
            </a:r>
            <a:endParaRPr b="1"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" name="Google Shape;73;p12"/>
          <p:cNvSpPr txBox="1"/>
          <p:nvPr/>
        </p:nvSpPr>
        <p:spPr>
          <a:xfrm>
            <a:off x="4508500" y="3289300"/>
            <a:ext cx="889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Les boî</a:t>
            </a:r>
            <a:r>
              <a:rPr lang="en-CA"/>
              <a:t>tes noires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CAS NON LINÉAIREMENT SÉPARABLE</a:t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1059350" y="804700"/>
            <a:ext cx="24543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minimiser cette fonction:</a:t>
            </a:r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50" y="1909600"/>
            <a:ext cx="4597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revient à trouver n coefficients (</a:t>
            </a:r>
            <a:r>
              <a:rPr lang="en-CA"/>
              <a:t>α</a:t>
            </a:r>
            <a:r>
              <a:rPr baseline="-25000" lang="en-CA"/>
              <a:t>1 </a:t>
            </a:r>
            <a:r>
              <a:rPr lang="en-CA"/>
              <a:t>, … , </a:t>
            </a:r>
            <a:r>
              <a:rPr lang="en-CA">
                <a:solidFill>
                  <a:schemeClr val="dk1"/>
                </a:solidFill>
              </a:rPr>
              <a:t>α</a:t>
            </a:r>
            <a:r>
              <a:rPr baseline="-25000" lang="en-CA">
                <a:solidFill>
                  <a:schemeClr val="dk1"/>
                </a:solidFill>
              </a:rPr>
              <a:t>n</a:t>
            </a:r>
            <a:r>
              <a:rPr lang="en-CA">
                <a:solidFill>
                  <a:schemeClr val="dk1"/>
                </a:solidFill>
              </a:rPr>
              <a:t>) vérifiant:</a:t>
            </a:r>
            <a:endParaRPr sz="3000">
              <a:solidFill>
                <a:srgbClr val="373637"/>
              </a:solidFill>
              <a:highlight>
                <a:srgbClr val="F9F9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\sum_{i=1}^n \mathbf{y_i} \alpha_i = 0" id="185" name="Google Shape;185;p3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2286112"/>
            <a:ext cx="1551500" cy="31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1333500" y="2254938"/>
            <a:ext cx="5334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et:</a:t>
            </a:r>
            <a:endParaRPr/>
          </a:p>
        </p:txBody>
      </p:sp>
      <p:sp>
        <p:nvSpPr>
          <p:cNvPr id="187" name="Google Shape;187;p30"/>
          <p:cNvSpPr txBox="1"/>
          <p:nvPr/>
        </p:nvSpPr>
        <p:spPr>
          <a:xfrm>
            <a:off x="3271650" y="2254950"/>
            <a:ext cx="1479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minimisant:</a:t>
            </a:r>
            <a:endParaRPr/>
          </a:p>
        </p:txBody>
      </p:sp>
      <p:pic>
        <p:nvPicPr>
          <p:cNvPr descr="\sum\limits_{i=1}^n \alpha_i  - \frac{1}{2}\sum\limits_{i,j} \alpha_i \alpha_j \mathbf{y_i} \mathbf{y_j} (\mathbf{\vec{x_i} } \cdot \mathbf{\vec{x_j}})" id="188" name="Google Shape;188;p3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00" y="2743200"/>
            <a:ext cx="321519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eft[ \frac{1}{n} \sum\limits_{i=1}^n max(0, 1 - y_i (\vec{w} \cdot \vec{x_i} - b)) \right] + \lambda || \vec{w} ||^2" id="189" name="Google Shape;189;p3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5" y="1177025"/>
            <a:ext cx="4456140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 \leq \alpha_i \leq \lambda" id="190" name="Google Shape;190;p3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000" y="2354450"/>
            <a:ext cx="1143492" cy="2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CAS NON LINÉAIREMENT SÉPARABLE</a:t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852" y="1341000"/>
            <a:ext cx="1856676" cy="13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55600" y="968925"/>
            <a:ext cx="3367800" cy="24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C’est un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paramètre de 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régularisation (</a:t>
            </a:r>
            <a:r>
              <a:rPr b="1" lang="en-CA" sz="1100">
                <a:solidFill>
                  <a:srgbClr val="66666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λ)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qui décide à quel point on peut faire des erreurs.</a:t>
            </a:r>
            <a:b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Plus il est petit, plus les erreurs sont autorisées et plus la marge est large.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On préfère des erreurs sur l’ensemble d’entraînement plutôt que du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sur-apprentissage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Il faut trouver le bon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compromis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entre peu d’erreurs et une marge importante.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Le paramètre de régularisation </a:t>
            </a:r>
            <a:r>
              <a:rPr b="1" lang="en-CA" sz="1100">
                <a:solidFill>
                  <a:srgbClr val="666666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λ 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est optimisé en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validation croisée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Démo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>
                <a:solidFill>
                  <a:schemeClr val="hlink"/>
                </a:solidFill>
                <a:hlinkClick r:id="rId3"/>
              </a:rPr>
              <a:t>http://cs.stanford.edu/people/karpathy/svmjs/demo/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 SI LA SÉPARATION LINÉAIRE N’EST PAS DU TOUT ADAPTÉE ?</a:t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63" y="88032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63" y="880325"/>
            <a:ext cx="3220667" cy="2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4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 SI LA SÉPARATION LINÉAIRE N’EST PAS DU TOUT ADAPTÉE 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 SI LA SÉPARATION LINÉAIRE N’EST PAS DU TOUT ADAPTÉE ?</a:t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63" y="861800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 SI LA SÉPARATION LINÉAIRE N’EST PAS DU TOUT ADAPTÉE ?</a:t>
            </a:r>
            <a:endParaRPr/>
          </a:p>
        </p:txBody>
      </p:sp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 b="0" l="10226" r="11525" t="0"/>
          <a:stretch/>
        </p:blipFill>
        <p:spPr>
          <a:xfrm>
            <a:off x="22400" y="814225"/>
            <a:ext cx="4552601" cy="24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 SI LA SÉPARATION LINÉAIRE N’EST PAS DU TOUT ADAPTÉE ?</a:t>
            </a:r>
            <a:endParaRPr/>
          </a:p>
        </p:txBody>
      </p:sp>
      <p:sp>
        <p:nvSpPr>
          <p:cNvPr id="232" name="Google Shape;232;p37"/>
          <p:cNvSpPr txBox="1"/>
          <p:nvPr/>
        </p:nvSpPr>
        <p:spPr>
          <a:xfrm>
            <a:off x="114350" y="785700"/>
            <a:ext cx="4344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L’idée est donc d’appliquer une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transformation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aux données pour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se trouver dans un cas où le problème redevient linéaire: le classique “feature engineering”.  En somme on utilise une fonction:</a:t>
            </a:r>
            <a:endParaRPr sz="1090">
              <a:solidFill>
                <a:schemeClr val="dk1"/>
              </a:solidFill>
            </a:endParaRPr>
          </a:p>
        </p:txBody>
      </p:sp>
      <p:grpSp>
        <p:nvGrpSpPr>
          <p:cNvPr id="233" name="Google Shape;233;p37"/>
          <p:cNvGrpSpPr/>
          <p:nvPr/>
        </p:nvGrpSpPr>
        <p:grpSpPr>
          <a:xfrm>
            <a:off x="0" y="1603600"/>
            <a:ext cx="4458651" cy="605733"/>
            <a:chOff x="0" y="1603600"/>
            <a:chExt cx="4458651" cy="605733"/>
          </a:xfrm>
        </p:grpSpPr>
        <p:pic>
          <p:nvPicPr>
            <p:cNvPr descr="\left[ \frac{1}{n} \sum\limits_{i=1}^n max(0, 1 - y_i (\vec{w} \cdot \vec{\varphi}(x_i) - b)) \right]" id="234" name="Google Shape;234;p37" title="MathEquation,#0000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603600"/>
              <a:ext cx="3643526" cy="6057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+ \lambda || \vec{w} ||^2" id="235" name="Google Shape;235;p37" title="MathEquation,#0000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43525" y="1752100"/>
              <a:ext cx="815126" cy="3087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x \rightarrow \vec{\varphi}(x)" id="236" name="Google Shape;236;p3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000" y="1270000"/>
            <a:ext cx="863524" cy="250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um\limits_{i=1}^n \alpha_i  - \frac{1}{2}\sum\limits_{i,j} \alpha_i \alpha_j \mathbf{y_i} \mathbf{y_j} \mathbf{K}(x_i, x_j)" id="237" name="Google Shape;237;p3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25" y="2575594"/>
            <a:ext cx="325641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7"/>
          <p:cNvSpPr txBox="1"/>
          <p:nvPr/>
        </p:nvSpPr>
        <p:spPr>
          <a:xfrm>
            <a:off x="0" y="2243800"/>
            <a:ext cx="4597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qui devient donc, pour une certaine fonction K(x, x’) :</a:t>
            </a:r>
            <a:endParaRPr sz="1090">
              <a:solidFill>
                <a:schemeClr val="dk1"/>
              </a:solidFill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0" y="3203975"/>
            <a:ext cx="45975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latin typeface="Lato"/>
                <a:ea typeface="Lato"/>
                <a:cs typeface="Lato"/>
                <a:sym typeface="Lato"/>
              </a:rPr>
              <a:t>[ pour une présentation bien plus complète au niveau mathématique, voir </a:t>
            </a:r>
            <a:r>
              <a:rPr lang="en-CA" sz="800" u="sng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ces slides</a:t>
            </a:r>
            <a:r>
              <a:rPr lang="en-CA" sz="800">
                <a:latin typeface="Lato"/>
                <a:ea typeface="Lato"/>
                <a:cs typeface="Lato"/>
                <a:sym typeface="Lato"/>
              </a:rPr>
              <a:t>. ]</a:t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 SI LA SÉPARATION LINÉAIRE N’EST PAS DU TOUT ADAPTÉE ?</a:t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-47200" y="1066875"/>
            <a:ext cx="4667400" cy="20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ato"/>
              <a:buChar char="●"/>
            </a:pP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On peut donc se </a:t>
            </a:r>
            <a:r>
              <a:rPr b="1"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dispenser d’exprimer la transformation </a:t>
            </a: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b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On a seulement besoin, pour le calcul, d’une fonction K(x, x’)</a:t>
            </a:r>
            <a:b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(dans le cas linéaire, K(x, x’) = produit scalaire).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ato"/>
              <a:buChar char="●"/>
            </a:pP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 peut choisir n’importe quelle autre fonction K(x, x’), et minimiser cette expression (*)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ato"/>
              <a:buChar char="●"/>
            </a:pP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Dans ce contexte, on appelle K le </a:t>
            </a:r>
            <a:r>
              <a:rPr b="1"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noyau </a:t>
            </a: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(kernel). C’est souvent une mesure de</a:t>
            </a:r>
            <a:r>
              <a:rPr b="1"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similarité</a:t>
            </a: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entre 2 points du dataset.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Lato"/>
              <a:buChar char="●"/>
            </a:pPr>
            <a:r>
              <a:rPr lang="en-CA" sz="12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Il existe différents types de noyaux. Il faut choisir celui qui est le plus adapté aux données.</a:t>
            </a:r>
            <a:endParaRPr sz="12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Démo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 u="sng">
                <a:solidFill>
                  <a:schemeClr val="hlink"/>
                </a:solidFill>
                <a:hlinkClick r:id="rId3"/>
              </a:rPr>
              <a:t>http://cs.stanford.edu/people/karpathy/svmjs/demo/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Les Support Vector Machines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COMMENT DÉFINIR LE BON NOYAU ?</a:t>
            </a:r>
            <a:endParaRPr/>
          </a:p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98875" y="959225"/>
            <a:ext cx="4307100" cy="20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Il existe des noyaux “off-the shelf”, tous prêts à être utilisés. On peut en essayer différents pour voir ce qui fonctionne le mieux. Mais ce n’est pas l’utilisation optimale de ce modèle.</a:t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Pour entraîner un SVM, on a “juste” besoin du noyau. On n’a pas besoin de savoir représenter les objets eux-mêmes. </a:t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Donc on utilise un SVM en particulier quand on sait définir la similarité entre deux objets (similarité exprimée dans le noyau), mais qu’on n’a pas de “features” pour les objets.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218975" y="660400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noyau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linéaire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190500" y="1122325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noyau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RBF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1"/>
          <p:cNvSpPr txBox="1"/>
          <p:nvPr/>
        </p:nvSpPr>
        <p:spPr>
          <a:xfrm>
            <a:off x="152400" y="2166968"/>
            <a:ext cx="42672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150"/>
              <a:t>Et</a:t>
            </a:r>
            <a:r>
              <a:rPr b="0" i="0" lang="en-CA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surtout : le </a:t>
            </a:r>
            <a:r>
              <a:rPr b="1" i="0" lang="en-CA" sz="1150" u="none" cap="none" strike="noStrike">
                <a:solidFill>
                  <a:srgbClr val="000000"/>
                </a:solidFill>
              </a:rPr>
              <a:t>noyau </a:t>
            </a:r>
            <a:r>
              <a:rPr b="1" i="0" lang="en-CA" sz="1150" u="none" cap="none" strike="noStrike">
                <a:solidFill>
                  <a:srgbClr val="333399"/>
                </a:solidFill>
              </a:rPr>
              <a:t>customisé</a:t>
            </a:r>
            <a:r>
              <a:rPr b="0" i="0" lang="en-CA" sz="11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! Sans décrire les </a:t>
            </a:r>
            <a:r>
              <a:rPr lang="en-CA" sz="1150">
                <a:solidFill>
                  <a:schemeClr val="dk1"/>
                </a:solidFill>
              </a:rPr>
              <a:t>objets (donc pas besoin de système de coordonées x</a:t>
            </a:r>
            <a:r>
              <a:rPr baseline="-25000" lang="en-CA" sz="1150">
                <a:solidFill>
                  <a:schemeClr val="dk1"/>
                </a:solidFill>
              </a:rPr>
              <a:t>1</a:t>
            </a:r>
            <a:r>
              <a:rPr lang="en-CA" sz="1150">
                <a:solidFill>
                  <a:schemeClr val="dk1"/>
                </a:solidFill>
              </a:rPr>
              <a:t>,x</a:t>
            </a:r>
            <a:r>
              <a:rPr baseline="-25000" lang="en-CA" sz="1150">
                <a:solidFill>
                  <a:schemeClr val="dk1"/>
                </a:solidFill>
              </a:rPr>
              <a:t>2</a:t>
            </a:r>
            <a:r>
              <a:rPr lang="en-CA" sz="1150">
                <a:solidFill>
                  <a:schemeClr val="dk1"/>
                </a:solidFill>
              </a:rPr>
              <a:t>,..,x</a:t>
            </a:r>
            <a:r>
              <a:rPr baseline="-25000" lang="en-CA" sz="1150">
                <a:solidFill>
                  <a:schemeClr val="dk1"/>
                </a:solidFill>
              </a:rPr>
              <a:t>p</a:t>
            </a:r>
            <a:r>
              <a:rPr lang="en-CA" sz="1150">
                <a:solidFill>
                  <a:schemeClr val="dk1"/>
                </a:solidFill>
              </a:rPr>
              <a:t>) : il suffit de décrire leur </a:t>
            </a:r>
            <a:r>
              <a:rPr b="1" lang="en-CA" sz="1150">
                <a:solidFill>
                  <a:schemeClr val="dk1"/>
                </a:solidFill>
              </a:rPr>
              <a:t>similarité</a:t>
            </a:r>
            <a:r>
              <a:rPr lang="en-CA" sz="1150">
                <a:solidFill>
                  <a:schemeClr val="dk1"/>
                </a:solidFill>
              </a:rPr>
              <a:t>. On prend cette fonction de similarité pour noyau pour faire</a:t>
            </a:r>
            <a:r>
              <a:rPr lang="en-CA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150">
                <a:solidFill>
                  <a:schemeClr val="dk1"/>
                </a:solidFill>
              </a:rPr>
              <a:t>fonctionner un SVM.</a:t>
            </a:r>
            <a:endParaRPr b="0" i="0" sz="11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1"/>
          <p:cNvSpPr txBox="1"/>
          <p:nvPr>
            <p:ph type="title"/>
          </p:nvPr>
        </p:nvSpPr>
        <p:spPr>
          <a:xfrm>
            <a:off x="248050" y="25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QUELQUES NOYAUX</a:t>
            </a:r>
            <a:endParaRPr/>
          </a:p>
        </p:txBody>
      </p:sp>
      <p:sp>
        <p:nvSpPr>
          <p:cNvPr id="265" name="Google Shape;265;p41"/>
          <p:cNvSpPr txBox="1"/>
          <p:nvPr/>
        </p:nvSpPr>
        <p:spPr>
          <a:xfrm>
            <a:off x="79325" y="3069175"/>
            <a:ext cx="45465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 noyaux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déforment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CA" sz="1090"/>
              <a:t>l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distances entre les points et changent</a:t>
            </a:r>
            <a:r>
              <a:rPr lang="en-CA" sz="10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 conséquent la forme du problème.</a:t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413" y="880088"/>
            <a:ext cx="3342074" cy="1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0" y="1285100"/>
            <a:ext cx="4292601" cy="255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31034"/>
            <a:ext cx="4292602" cy="2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190500" y="1590625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noyau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CA" sz="1100">
                <a:solidFill>
                  <a:srgbClr val="333399"/>
                </a:solidFill>
              </a:rPr>
              <a:t>polynomial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CUSTOMISÉ</a:t>
            </a:r>
            <a:endParaRPr/>
          </a:p>
        </p:txBody>
      </p:sp>
      <p:sp>
        <p:nvSpPr>
          <p:cNvPr id="275" name="Google Shape;275;p42"/>
          <p:cNvSpPr txBox="1"/>
          <p:nvPr>
            <p:ph idx="1" type="body"/>
          </p:nvPr>
        </p:nvSpPr>
        <p:spPr>
          <a:xfrm>
            <a:off x="98875" y="959225"/>
            <a:ext cx="4307100" cy="20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SVM pour classifier des protéines. On peut comparer deux séquences comme on comparerait 2 chaî</a:t>
            </a:r>
            <a:r>
              <a:rPr lang="en-CA"/>
              <a:t>nes de caractères:</a:t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Protéine 1: AGGGCTTACTA</a:t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Protéine 2: GGGCTACTAGGGGCC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CUSTOMISÉ</a:t>
            </a:r>
            <a:endParaRPr/>
          </a:p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98875" y="959225"/>
            <a:ext cx="4307100" cy="20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SVM pour classifier des protéines. On peut comparer deux séquences comme on comparerait 2 chaînes de caractères:</a:t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Protéine 1: A</a:t>
            </a:r>
            <a:r>
              <a:rPr lang="en-CA">
                <a:solidFill>
                  <a:srgbClr val="FF9900"/>
                </a:solidFill>
              </a:rPr>
              <a:t>GGGC</a:t>
            </a:r>
            <a:r>
              <a:rPr lang="en-CA"/>
              <a:t>TT</a:t>
            </a:r>
            <a:r>
              <a:rPr lang="en-CA">
                <a:solidFill>
                  <a:srgbClr val="FF9900"/>
                </a:solidFill>
              </a:rPr>
              <a:t>ACTA</a:t>
            </a:r>
            <a:endParaRPr>
              <a:solidFill>
                <a:srgbClr val="FF9900"/>
              </a:solidFill>
            </a:endParaRPr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Protéine 2:    GGGCT   ACTAGGGGCC</a:t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Par exemple une distance de Levenshtein, avec trois opérations possibles: insertion, deletion, replacement.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CUSTOMISÉ</a:t>
            </a:r>
            <a:endParaRPr/>
          </a:p>
        </p:txBody>
      </p:sp>
      <p:sp>
        <p:nvSpPr>
          <p:cNvPr id="287" name="Google Shape;287;p44"/>
          <p:cNvSpPr txBox="1"/>
          <p:nvPr>
            <p:ph idx="1" type="body"/>
          </p:nvPr>
        </p:nvSpPr>
        <p:spPr>
          <a:xfrm>
            <a:off x="98875" y="959225"/>
            <a:ext cx="4307100" cy="24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SVM pour classifier des protéines. On peut comparer deux séquences comme on comparerait 2 chaînes de caractères:</a:t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Protéine 1: A</a:t>
            </a:r>
            <a:r>
              <a:rPr lang="en-CA">
                <a:solidFill>
                  <a:srgbClr val="FF9900"/>
                </a:solidFill>
              </a:rPr>
              <a:t>GGGCT</a:t>
            </a:r>
            <a:r>
              <a:rPr lang="en-CA"/>
              <a:t>T</a:t>
            </a:r>
            <a:r>
              <a:rPr lang="en-CA">
                <a:solidFill>
                  <a:srgbClr val="FF9900"/>
                </a:solidFill>
              </a:rPr>
              <a:t>ACTA</a:t>
            </a:r>
            <a:endParaRPr>
              <a:solidFill>
                <a:srgbClr val="FF9900"/>
              </a:solidFill>
            </a:endParaRPr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Protéine 2:    GGGCT   ACTAGGGGCC</a:t>
            </a:r>
            <a:endParaRPr/>
          </a:p>
          <a:p>
            <a:pPr indent="0" lvl="0" marL="203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Puisque vous êtes capables de calculer cette distance pour toutes les paires de protéines, vous avez tout ce qu’il vous faut pour entraîner un SVM avec ce noyau. A aucun moment vous n’avez eu besoin de trouver des </a:t>
            </a:r>
            <a:r>
              <a:rPr b="1" lang="en-CA"/>
              <a:t>features</a:t>
            </a:r>
            <a:r>
              <a:rPr lang="en-CA"/>
              <a:t> pour représenter chaque protéine.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EN PYTHON</a:t>
            </a:r>
            <a:endParaRPr/>
          </a:p>
        </p:txBody>
      </p:sp>
      <p:sp>
        <p:nvSpPr>
          <p:cNvPr id="293" name="Google Shape;293;p45"/>
          <p:cNvSpPr txBox="1"/>
          <p:nvPr/>
        </p:nvSpPr>
        <p:spPr>
          <a:xfrm>
            <a:off x="100250" y="9281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090" u="none" cap="none" strike="noStrike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from sklearn.svm import SVC</a:t>
            </a:r>
            <a:endParaRPr i="0" sz="109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9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model = SVC(C=1, kernel = ’linear’)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8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9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model.fit(Xtrain,Ytrain)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0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predictions = model.predict(Xtest)</a:t>
            </a:r>
            <a:endParaRPr i="0" sz="1090" u="none" cap="none" strike="noStrike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/>
        </p:nvSpPr>
        <p:spPr>
          <a:xfrm>
            <a:off x="50800" y="8127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Avantages :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330200" y="1053800"/>
            <a:ext cx="4267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7815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Performants.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Ne nécéssitent que la similarité des objets en entrée et non les</a:t>
            </a:r>
            <a:b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objets en eux-mêmes. On peut donc traiter images, séquences</a:t>
            </a:r>
            <a:b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biologiques, vidéos... Il n’y a pas de limite.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Très efficaces en grande dimension.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>
            <a:off x="50800" y="21431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Inconvénients :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6"/>
          <p:cNvSpPr txBox="1"/>
          <p:nvPr/>
        </p:nvSpPr>
        <p:spPr>
          <a:xfrm>
            <a:off x="330200" y="2413000"/>
            <a:ext cx="426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7815" lvl="0" marL="45720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Il faut pouvoir fournir un noyau 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adapté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, sans quoi le modèle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échoue.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Difficiles à interpréter.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Dépendent souvent de paramètres à optimiser.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Peuvent être lents !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46"/>
          <p:cNvSpPr txBox="1"/>
          <p:nvPr>
            <p:ph type="title"/>
          </p:nvPr>
        </p:nvSpPr>
        <p:spPr>
          <a:xfrm>
            <a:off x="273400" y="2800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 SUR LES SVMS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LES RÉSEAUX DE NEURONES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CA" sz="2400"/>
              <a:t>Le perceptron multi-couches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-"/>
            </a:pPr>
            <a:r>
              <a:rPr lang="en-CA" sz="2400">
                <a:solidFill>
                  <a:srgbClr val="999999"/>
                </a:solidFill>
              </a:rPr>
              <a:t>Le réseau convolutif</a:t>
            </a:r>
            <a:endParaRPr sz="2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/>
        </p:nvSpPr>
        <p:spPr>
          <a:xfrm>
            <a:off x="113925" y="760450"/>
            <a:ext cx="4403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7815" lvl="0" marL="45720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Premières idées dans les années 50 : basé sur le fait de "copier" le fonctionnement des neurones du cerveau.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Modèle classique :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perceptron multi-couches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introduit en 1986.</a:t>
            </a:r>
            <a:endParaRPr b="1"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b="1"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Théorème (Cybenko, 1989)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: Toute fonction continue bornée est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estimable, avec une précision arbitraire, par un réseau à deux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couches (il suffit d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’y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mettre 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“assez” de neurones)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Aujourd’hui : extension au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deep learning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avec en particulier les réseaux convolutifs pour les images.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●"/>
            </a:pP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Black box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par excellence : il est très compliqué de les interpréter / de les “tuner”.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8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HISTOIRE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UN </a:t>
            </a:r>
            <a:r>
              <a:rPr i="1" lang="en-CA"/>
              <a:t>VRAI</a:t>
            </a:r>
            <a:r>
              <a:rPr lang="en-CA"/>
              <a:t>  NEURONE</a:t>
            </a:r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0" y="715325"/>
            <a:ext cx="1877376" cy="265472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9"/>
          <p:cNvSpPr txBox="1"/>
          <p:nvPr/>
        </p:nvSpPr>
        <p:spPr>
          <a:xfrm>
            <a:off x="1909475" y="734100"/>
            <a:ext cx="2687700" cy="26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Dendrites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= input. 7000 terminaisons en moyenne par neurone.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Axone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= output, unique. Mais de nombreuses dendrites d’autres neurones s’y connectent (en moyenne 7000 aussi, forcément).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En gros: l’axone s’active en “tout ou rien”, quand le neurone reçoit assez de signaux par ses dendrites.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activation de l’axone =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CA" sz="1050">
                <a:solidFill>
                  <a:srgbClr val="5C5C5C"/>
                </a:solidFill>
                <a:highlight>
                  <a:srgbClr val="FFFFFF"/>
                </a:highlight>
              </a:rPr>
              <a:t>ϕ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(combinaison linéaire des dendrites)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/>
        </p:nvSpPr>
        <p:spPr>
          <a:xfrm>
            <a:off x="50800" y="990600"/>
            <a:ext cx="45466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L’arrivée des</a:t>
            </a:r>
            <a:r>
              <a:rPr b="1"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SVMs</a:t>
            </a:r>
            <a:r>
              <a:rPr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en</a:t>
            </a:r>
            <a:r>
              <a:rPr b="1"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1992</a:t>
            </a:r>
            <a:r>
              <a:rPr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marque un tournant dans l’histoire du</a:t>
            </a:r>
            <a:br>
              <a:rPr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r>
              <a:rPr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i="0" sz="11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La théorie de laquelle ces méthodes sont issues est alors nouvelle,</a:t>
            </a:r>
            <a:b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intuitive et permet de résoudre des problèmes complexes dans un</a:t>
            </a:r>
            <a:b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nouveau paradigme</a:t>
            </a:r>
            <a: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Les notions mathématiques à la base des SVMs sont difficiles. Nous n’aborderons dans ce cours que les concepts.</a:t>
            </a:r>
            <a:endParaRPr sz="11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INTRODUCTION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PRINCIPE</a:t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6797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PRINCIPE</a:t>
            </a:r>
            <a:endParaRPr/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86500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PRINCIPE</a:t>
            </a:r>
            <a:endParaRPr/>
          </a:p>
        </p:txBody>
      </p:sp>
      <p:pic>
        <p:nvPicPr>
          <p:cNvPr id="338" name="Google Shape;3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74150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PRINCIPE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266700" y="952500"/>
            <a:ext cx="4330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Le réseau est composé: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d’une entrée (par exemple, des pixels) : N réels dans [0, 1]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d’une couche de sortie (ce qu’on veut prédire) : K neurones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de couches intermédiaires (de tailles arbitraires) appelées couches cachées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Dans la première couche, chaque “neurone” est une fonction des N entrées. Puis à partir de la deuxième couche, chaque neurone est une fonction de tous les neurones de la couche précédente. 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Les neurones de la couche de sortie qui donnent les résultats sont donc une fonction (de fonctions de fonctions de fonctions…) des neurones de la couche d’entrée. 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2171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</a:t>
            </a:r>
            <a:endParaRPr/>
          </a:p>
        </p:txBody>
      </p:sp>
      <p:grpSp>
        <p:nvGrpSpPr>
          <p:cNvPr id="350" name="Google Shape;350;p54"/>
          <p:cNvGrpSpPr/>
          <p:nvPr/>
        </p:nvGrpSpPr>
        <p:grpSpPr>
          <a:xfrm>
            <a:off x="877431" y="1062836"/>
            <a:ext cx="2780739" cy="2094884"/>
            <a:chOff x="1348150" y="1363600"/>
            <a:chExt cx="1901100" cy="1404925"/>
          </a:xfrm>
        </p:grpSpPr>
        <p:sp>
          <p:nvSpPr>
            <p:cNvPr id="351" name="Google Shape;351;p54"/>
            <p:cNvSpPr/>
            <p:nvPr/>
          </p:nvSpPr>
          <p:spPr>
            <a:xfrm>
              <a:off x="1348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52" name="Google Shape;352;p54"/>
            <p:cNvSpPr/>
            <p:nvPr/>
          </p:nvSpPr>
          <p:spPr>
            <a:xfrm>
              <a:off x="17786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53" name="Google Shape;353;p54"/>
            <p:cNvSpPr/>
            <p:nvPr/>
          </p:nvSpPr>
          <p:spPr>
            <a:xfrm>
              <a:off x="2209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4"/>
            <p:cNvSpPr/>
            <p:nvPr/>
          </p:nvSpPr>
          <p:spPr>
            <a:xfrm>
              <a:off x="26396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4"/>
            <p:cNvSpPr/>
            <p:nvPr/>
          </p:nvSpPr>
          <p:spPr>
            <a:xfrm>
              <a:off x="3070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4"/>
            <p:cNvSpPr/>
            <p:nvPr/>
          </p:nvSpPr>
          <p:spPr>
            <a:xfrm>
              <a:off x="2209150" y="1363600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57" name="Google Shape;357;p54"/>
            <p:cNvCxnSpPr>
              <a:stCxn id="351" idx="0"/>
              <a:endCxn id="356" idx="4"/>
            </p:cNvCxnSpPr>
            <p:nvPr/>
          </p:nvCxnSpPr>
          <p:spPr>
            <a:xfrm flipH="1" rot="10800000">
              <a:off x="1437700" y="1536725"/>
              <a:ext cx="8610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54"/>
            <p:cNvCxnSpPr>
              <a:stCxn id="352" idx="0"/>
              <a:endCxn id="356" idx="4"/>
            </p:cNvCxnSpPr>
            <p:nvPr/>
          </p:nvCxnSpPr>
          <p:spPr>
            <a:xfrm flipH="1" rot="10800000">
              <a:off x="1868200" y="1536725"/>
              <a:ext cx="4305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54"/>
            <p:cNvCxnSpPr>
              <a:stCxn id="353" idx="0"/>
              <a:endCxn id="356" idx="4"/>
            </p:cNvCxnSpPr>
            <p:nvPr/>
          </p:nvCxnSpPr>
          <p:spPr>
            <a:xfrm rot="10800000">
              <a:off x="2298700" y="1536725"/>
              <a:ext cx="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54"/>
            <p:cNvCxnSpPr>
              <a:stCxn id="354" idx="0"/>
              <a:endCxn id="356" idx="4"/>
            </p:cNvCxnSpPr>
            <p:nvPr/>
          </p:nvCxnSpPr>
          <p:spPr>
            <a:xfrm rot="10800000">
              <a:off x="2298700" y="1536725"/>
              <a:ext cx="4305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54"/>
            <p:cNvCxnSpPr>
              <a:stCxn id="355" idx="0"/>
              <a:endCxn id="356" idx="4"/>
            </p:cNvCxnSpPr>
            <p:nvPr/>
          </p:nvCxnSpPr>
          <p:spPr>
            <a:xfrm rot="10800000">
              <a:off x="2298700" y="1536725"/>
              <a:ext cx="8610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2" name="Google Shape;362;p54"/>
          <p:cNvSpPr txBox="1"/>
          <p:nvPr/>
        </p:nvSpPr>
        <p:spPr>
          <a:xfrm>
            <a:off x="846600" y="2873625"/>
            <a:ext cx="333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x1</a:t>
            </a:r>
            <a:endParaRPr sz="1000"/>
          </a:p>
        </p:txBody>
      </p:sp>
      <p:sp>
        <p:nvSpPr>
          <p:cNvPr id="363" name="Google Shape;363;p54"/>
          <p:cNvSpPr txBox="1"/>
          <p:nvPr/>
        </p:nvSpPr>
        <p:spPr>
          <a:xfrm>
            <a:off x="1474825" y="2873625"/>
            <a:ext cx="333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x2</a:t>
            </a:r>
            <a:endParaRPr sz="1000"/>
          </a:p>
        </p:txBody>
      </p:sp>
      <p:sp>
        <p:nvSpPr>
          <p:cNvPr id="364" name="Google Shape;364;p54"/>
          <p:cNvSpPr txBox="1"/>
          <p:nvPr/>
        </p:nvSpPr>
        <p:spPr>
          <a:xfrm>
            <a:off x="2103050" y="2873625"/>
            <a:ext cx="333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x3</a:t>
            </a:r>
            <a:endParaRPr sz="1000"/>
          </a:p>
        </p:txBody>
      </p:sp>
      <p:sp>
        <p:nvSpPr>
          <p:cNvPr id="365" name="Google Shape;365;p54"/>
          <p:cNvSpPr txBox="1"/>
          <p:nvPr/>
        </p:nvSpPr>
        <p:spPr>
          <a:xfrm>
            <a:off x="2731275" y="2873625"/>
            <a:ext cx="333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x4</a:t>
            </a:r>
            <a:endParaRPr sz="1000"/>
          </a:p>
        </p:txBody>
      </p:sp>
      <p:sp>
        <p:nvSpPr>
          <p:cNvPr id="366" name="Google Shape;366;p54"/>
          <p:cNvSpPr txBox="1"/>
          <p:nvPr/>
        </p:nvSpPr>
        <p:spPr>
          <a:xfrm>
            <a:off x="3384225" y="2873625"/>
            <a:ext cx="333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x5</a:t>
            </a:r>
            <a:endParaRPr sz="1000"/>
          </a:p>
        </p:txBody>
      </p:sp>
      <p:pic>
        <p:nvPicPr>
          <p:cNvPr id="367" name="Google Shape;36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">
            <a:off x="506104" y="734099"/>
            <a:ext cx="3420327" cy="16441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4"/>
          <p:cNvSpPr/>
          <p:nvPr/>
        </p:nvSpPr>
        <p:spPr>
          <a:xfrm>
            <a:off x="84356" y="2899735"/>
            <a:ext cx="261900" cy="258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9" name="Google Shape;369;p54"/>
          <p:cNvSpPr txBox="1"/>
          <p:nvPr/>
        </p:nvSpPr>
        <p:spPr>
          <a:xfrm>
            <a:off x="48500" y="2886675"/>
            <a:ext cx="333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</a:t>
            </a:r>
            <a:r>
              <a:rPr lang="en-CA" sz="1000"/>
              <a:t>1</a:t>
            </a:r>
            <a:endParaRPr sz="1000"/>
          </a:p>
        </p:txBody>
      </p:sp>
      <p:cxnSp>
        <p:nvCxnSpPr>
          <p:cNvPr id="370" name="Google Shape;370;p54"/>
          <p:cNvCxnSpPr>
            <a:stCxn id="368" idx="0"/>
            <a:endCxn id="356" idx="4"/>
          </p:cNvCxnSpPr>
          <p:nvPr/>
        </p:nvCxnSpPr>
        <p:spPr>
          <a:xfrm flipH="1" rot="10800000">
            <a:off x="215306" y="1320835"/>
            <a:ext cx="2052600" cy="157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54"/>
          <p:cNvSpPr txBox="1"/>
          <p:nvPr/>
        </p:nvSpPr>
        <p:spPr>
          <a:xfrm>
            <a:off x="2131900" y="1013400"/>
            <a:ext cx="3336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y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5"/>
          <p:cNvSpPr txBox="1"/>
          <p:nvPr>
            <p:ph type="title"/>
          </p:nvPr>
        </p:nvSpPr>
        <p:spPr>
          <a:xfrm>
            <a:off x="2171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</a:t>
            </a:r>
            <a:endParaRPr/>
          </a:p>
        </p:txBody>
      </p:sp>
      <p:grpSp>
        <p:nvGrpSpPr>
          <p:cNvPr id="377" name="Google Shape;377;p55"/>
          <p:cNvGrpSpPr/>
          <p:nvPr/>
        </p:nvGrpSpPr>
        <p:grpSpPr>
          <a:xfrm>
            <a:off x="1136981" y="1424676"/>
            <a:ext cx="2780739" cy="2016629"/>
            <a:chOff x="1348150" y="1363600"/>
            <a:chExt cx="1901100" cy="1404925"/>
          </a:xfrm>
        </p:grpSpPr>
        <p:sp>
          <p:nvSpPr>
            <p:cNvPr id="378" name="Google Shape;378;p55"/>
            <p:cNvSpPr/>
            <p:nvPr/>
          </p:nvSpPr>
          <p:spPr>
            <a:xfrm>
              <a:off x="1348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379" name="Google Shape;379;p55"/>
            <p:cNvSpPr/>
            <p:nvPr/>
          </p:nvSpPr>
          <p:spPr>
            <a:xfrm>
              <a:off x="17786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380" name="Google Shape;380;p55"/>
            <p:cNvSpPr/>
            <p:nvPr/>
          </p:nvSpPr>
          <p:spPr>
            <a:xfrm>
              <a:off x="2209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5"/>
            <p:cNvSpPr/>
            <p:nvPr/>
          </p:nvSpPr>
          <p:spPr>
            <a:xfrm>
              <a:off x="26396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5"/>
            <p:cNvSpPr/>
            <p:nvPr/>
          </p:nvSpPr>
          <p:spPr>
            <a:xfrm>
              <a:off x="3070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5"/>
            <p:cNvSpPr/>
            <p:nvPr/>
          </p:nvSpPr>
          <p:spPr>
            <a:xfrm>
              <a:off x="2209150" y="1363600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4" name="Google Shape;384;p55"/>
            <p:cNvCxnSpPr>
              <a:stCxn id="378" idx="0"/>
              <a:endCxn id="383" idx="4"/>
            </p:cNvCxnSpPr>
            <p:nvPr/>
          </p:nvCxnSpPr>
          <p:spPr>
            <a:xfrm flipH="1" rot="10800000">
              <a:off x="1437700" y="1536725"/>
              <a:ext cx="8610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55"/>
            <p:cNvCxnSpPr>
              <a:stCxn id="379" idx="0"/>
              <a:endCxn id="383" idx="4"/>
            </p:cNvCxnSpPr>
            <p:nvPr/>
          </p:nvCxnSpPr>
          <p:spPr>
            <a:xfrm flipH="1" rot="10800000">
              <a:off x="1868200" y="1536725"/>
              <a:ext cx="4305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55"/>
            <p:cNvCxnSpPr>
              <a:stCxn id="380" idx="0"/>
              <a:endCxn id="383" idx="4"/>
            </p:cNvCxnSpPr>
            <p:nvPr/>
          </p:nvCxnSpPr>
          <p:spPr>
            <a:xfrm rot="10800000">
              <a:off x="2298700" y="1536725"/>
              <a:ext cx="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p55"/>
            <p:cNvCxnSpPr>
              <a:stCxn id="381" idx="0"/>
              <a:endCxn id="383" idx="4"/>
            </p:cNvCxnSpPr>
            <p:nvPr/>
          </p:nvCxnSpPr>
          <p:spPr>
            <a:xfrm rot="10800000">
              <a:off x="2298700" y="1536725"/>
              <a:ext cx="4305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55"/>
            <p:cNvCxnSpPr>
              <a:stCxn id="382" idx="0"/>
              <a:endCxn id="383" idx="4"/>
            </p:cNvCxnSpPr>
            <p:nvPr/>
          </p:nvCxnSpPr>
          <p:spPr>
            <a:xfrm rot="10800000">
              <a:off x="2298700" y="1536725"/>
              <a:ext cx="8610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9" name="Google Shape;389;p55"/>
          <p:cNvSpPr txBox="1"/>
          <p:nvPr/>
        </p:nvSpPr>
        <p:spPr>
          <a:xfrm>
            <a:off x="1106150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x1</a:t>
            </a:r>
            <a:endParaRPr sz="1000"/>
          </a:p>
        </p:txBody>
      </p:sp>
      <p:sp>
        <p:nvSpPr>
          <p:cNvPr id="390" name="Google Shape;390;p55"/>
          <p:cNvSpPr txBox="1"/>
          <p:nvPr/>
        </p:nvSpPr>
        <p:spPr>
          <a:xfrm>
            <a:off x="1734375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x2</a:t>
            </a:r>
            <a:endParaRPr sz="1000"/>
          </a:p>
        </p:txBody>
      </p:sp>
      <p:sp>
        <p:nvSpPr>
          <p:cNvPr id="391" name="Google Shape;391;p55"/>
          <p:cNvSpPr txBox="1"/>
          <p:nvPr/>
        </p:nvSpPr>
        <p:spPr>
          <a:xfrm>
            <a:off x="2362600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x3</a:t>
            </a:r>
            <a:endParaRPr sz="1000"/>
          </a:p>
        </p:txBody>
      </p:sp>
      <p:sp>
        <p:nvSpPr>
          <p:cNvPr id="392" name="Google Shape;392;p55"/>
          <p:cNvSpPr txBox="1"/>
          <p:nvPr/>
        </p:nvSpPr>
        <p:spPr>
          <a:xfrm>
            <a:off x="2990825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x4</a:t>
            </a:r>
            <a:endParaRPr sz="1000"/>
          </a:p>
        </p:txBody>
      </p:sp>
      <p:sp>
        <p:nvSpPr>
          <p:cNvPr id="393" name="Google Shape;393;p55"/>
          <p:cNvSpPr txBox="1"/>
          <p:nvPr/>
        </p:nvSpPr>
        <p:spPr>
          <a:xfrm>
            <a:off x="3643775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x5</a:t>
            </a:r>
            <a:endParaRPr sz="1000"/>
          </a:p>
        </p:txBody>
      </p:sp>
      <p:sp>
        <p:nvSpPr>
          <p:cNvPr id="394" name="Google Shape;394;p55"/>
          <p:cNvSpPr/>
          <p:nvPr/>
        </p:nvSpPr>
        <p:spPr>
          <a:xfrm>
            <a:off x="343906" y="3183085"/>
            <a:ext cx="261900" cy="258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95" name="Google Shape;395;p55"/>
          <p:cNvSpPr txBox="1"/>
          <p:nvPr/>
        </p:nvSpPr>
        <p:spPr>
          <a:xfrm>
            <a:off x="308050" y="3180510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1</a:t>
            </a:r>
            <a:endParaRPr sz="1000"/>
          </a:p>
        </p:txBody>
      </p:sp>
      <p:cxnSp>
        <p:nvCxnSpPr>
          <p:cNvPr id="396" name="Google Shape;396;p55"/>
          <p:cNvCxnSpPr>
            <a:stCxn id="394" idx="0"/>
            <a:endCxn id="383" idx="4"/>
          </p:cNvCxnSpPr>
          <p:nvPr/>
        </p:nvCxnSpPr>
        <p:spPr>
          <a:xfrm flipH="1" rot="10800000">
            <a:off x="474856" y="1673185"/>
            <a:ext cx="2052600" cy="15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7" name="Google Shape;397;p55"/>
          <p:cNvSpPr/>
          <p:nvPr/>
        </p:nvSpPr>
        <p:spPr>
          <a:xfrm>
            <a:off x="2396391" y="955188"/>
            <a:ext cx="261900" cy="24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5"/>
          <p:cNvSpPr txBox="1"/>
          <p:nvPr/>
        </p:nvSpPr>
        <p:spPr>
          <a:xfrm>
            <a:off x="2360550" y="942448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y</a:t>
            </a:r>
            <a:endParaRPr sz="1000"/>
          </a:p>
        </p:txBody>
      </p:sp>
      <p:cxnSp>
        <p:nvCxnSpPr>
          <p:cNvPr id="399" name="Google Shape;399;p55"/>
          <p:cNvCxnSpPr>
            <a:stCxn id="383" idx="0"/>
            <a:endCxn id="397" idx="4"/>
          </p:cNvCxnSpPr>
          <p:nvPr/>
        </p:nvCxnSpPr>
        <p:spPr>
          <a:xfrm rot="10800000">
            <a:off x="2527351" y="1203576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55"/>
          <p:cNvSpPr txBox="1"/>
          <p:nvPr/>
        </p:nvSpPr>
        <p:spPr>
          <a:xfrm>
            <a:off x="2360550" y="1399373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h</a:t>
            </a:r>
            <a:endParaRPr sz="1000"/>
          </a:p>
        </p:txBody>
      </p:sp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" y="1210062"/>
            <a:ext cx="4335469" cy="2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275" y="668615"/>
            <a:ext cx="598150" cy="1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title"/>
          </p:nvPr>
        </p:nvSpPr>
        <p:spPr>
          <a:xfrm>
            <a:off x="2171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FONCTIONS D’ACTIVATION</a:t>
            </a:r>
            <a:endParaRPr/>
          </a:p>
        </p:txBody>
      </p:sp>
      <p:pic>
        <p:nvPicPr>
          <p:cNvPr id="408" name="Google Shape;4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775" y="701125"/>
            <a:ext cx="3054575" cy="22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6"/>
          <p:cNvSpPr txBox="1"/>
          <p:nvPr/>
        </p:nvSpPr>
        <p:spPr>
          <a:xfrm>
            <a:off x="77200" y="3120675"/>
            <a:ext cx="43812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-CA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slideshare, présentation de Sung-ju Kim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7"/>
          <p:cNvSpPr txBox="1"/>
          <p:nvPr>
            <p:ph type="title"/>
          </p:nvPr>
        </p:nvSpPr>
        <p:spPr>
          <a:xfrm>
            <a:off x="2171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</a:t>
            </a:r>
            <a:endParaRPr/>
          </a:p>
        </p:txBody>
      </p:sp>
      <p:grpSp>
        <p:nvGrpSpPr>
          <p:cNvPr id="415" name="Google Shape;415;p57"/>
          <p:cNvGrpSpPr/>
          <p:nvPr/>
        </p:nvGrpSpPr>
        <p:grpSpPr>
          <a:xfrm>
            <a:off x="1136981" y="1424676"/>
            <a:ext cx="2780739" cy="2016629"/>
            <a:chOff x="1348150" y="1363600"/>
            <a:chExt cx="1901100" cy="1404925"/>
          </a:xfrm>
        </p:grpSpPr>
        <p:sp>
          <p:nvSpPr>
            <p:cNvPr id="416" name="Google Shape;416;p57"/>
            <p:cNvSpPr/>
            <p:nvPr/>
          </p:nvSpPr>
          <p:spPr>
            <a:xfrm>
              <a:off x="1348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17" name="Google Shape;417;p57"/>
            <p:cNvSpPr/>
            <p:nvPr/>
          </p:nvSpPr>
          <p:spPr>
            <a:xfrm>
              <a:off x="17786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18" name="Google Shape;418;p57"/>
            <p:cNvSpPr/>
            <p:nvPr/>
          </p:nvSpPr>
          <p:spPr>
            <a:xfrm>
              <a:off x="2209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7"/>
            <p:cNvSpPr/>
            <p:nvPr/>
          </p:nvSpPr>
          <p:spPr>
            <a:xfrm>
              <a:off x="26396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7"/>
            <p:cNvSpPr/>
            <p:nvPr/>
          </p:nvSpPr>
          <p:spPr>
            <a:xfrm>
              <a:off x="3070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7"/>
            <p:cNvSpPr/>
            <p:nvPr/>
          </p:nvSpPr>
          <p:spPr>
            <a:xfrm>
              <a:off x="2209150" y="1363600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" name="Google Shape;422;p57"/>
            <p:cNvCxnSpPr>
              <a:stCxn id="416" idx="0"/>
              <a:endCxn id="421" idx="4"/>
            </p:cNvCxnSpPr>
            <p:nvPr/>
          </p:nvCxnSpPr>
          <p:spPr>
            <a:xfrm flipH="1" rot="10800000">
              <a:off x="1437700" y="1536725"/>
              <a:ext cx="8610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57"/>
            <p:cNvCxnSpPr>
              <a:stCxn id="417" idx="0"/>
              <a:endCxn id="421" idx="4"/>
            </p:cNvCxnSpPr>
            <p:nvPr/>
          </p:nvCxnSpPr>
          <p:spPr>
            <a:xfrm flipH="1" rot="10800000">
              <a:off x="1868200" y="1536725"/>
              <a:ext cx="4305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57"/>
            <p:cNvCxnSpPr>
              <a:stCxn id="418" idx="0"/>
              <a:endCxn id="421" idx="4"/>
            </p:cNvCxnSpPr>
            <p:nvPr/>
          </p:nvCxnSpPr>
          <p:spPr>
            <a:xfrm rot="10800000">
              <a:off x="2298700" y="1536725"/>
              <a:ext cx="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5" name="Google Shape;425;p57"/>
            <p:cNvCxnSpPr>
              <a:stCxn id="419" idx="0"/>
              <a:endCxn id="421" idx="4"/>
            </p:cNvCxnSpPr>
            <p:nvPr/>
          </p:nvCxnSpPr>
          <p:spPr>
            <a:xfrm rot="10800000">
              <a:off x="2298700" y="1536725"/>
              <a:ext cx="4305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6" name="Google Shape;426;p57"/>
            <p:cNvCxnSpPr>
              <a:stCxn id="420" idx="0"/>
              <a:endCxn id="421" idx="4"/>
            </p:cNvCxnSpPr>
            <p:nvPr/>
          </p:nvCxnSpPr>
          <p:spPr>
            <a:xfrm rot="10800000">
              <a:off x="2298700" y="1536725"/>
              <a:ext cx="8610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7" name="Google Shape;427;p57"/>
          <p:cNvSpPr txBox="1"/>
          <p:nvPr/>
        </p:nvSpPr>
        <p:spPr>
          <a:xfrm>
            <a:off x="1106150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x1</a:t>
            </a:r>
            <a:endParaRPr sz="1000"/>
          </a:p>
        </p:txBody>
      </p:sp>
      <p:sp>
        <p:nvSpPr>
          <p:cNvPr id="428" name="Google Shape;428;p57"/>
          <p:cNvSpPr txBox="1"/>
          <p:nvPr/>
        </p:nvSpPr>
        <p:spPr>
          <a:xfrm>
            <a:off x="1734375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x2</a:t>
            </a:r>
            <a:endParaRPr sz="1000"/>
          </a:p>
        </p:txBody>
      </p:sp>
      <p:sp>
        <p:nvSpPr>
          <p:cNvPr id="429" name="Google Shape;429;p57"/>
          <p:cNvSpPr txBox="1"/>
          <p:nvPr/>
        </p:nvSpPr>
        <p:spPr>
          <a:xfrm>
            <a:off x="2362600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x3</a:t>
            </a:r>
            <a:endParaRPr sz="1000"/>
          </a:p>
        </p:txBody>
      </p:sp>
      <p:sp>
        <p:nvSpPr>
          <p:cNvPr id="430" name="Google Shape;430;p57"/>
          <p:cNvSpPr txBox="1"/>
          <p:nvPr/>
        </p:nvSpPr>
        <p:spPr>
          <a:xfrm>
            <a:off x="2990825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x4</a:t>
            </a:r>
            <a:endParaRPr sz="1000"/>
          </a:p>
        </p:txBody>
      </p:sp>
      <p:sp>
        <p:nvSpPr>
          <p:cNvPr id="431" name="Google Shape;431;p57"/>
          <p:cNvSpPr txBox="1"/>
          <p:nvPr/>
        </p:nvSpPr>
        <p:spPr>
          <a:xfrm>
            <a:off x="3643775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x5</a:t>
            </a:r>
            <a:endParaRPr sz="1000"/>
          </a:p>
        </p:txBody>
      </p:sp>
      <p:sp>
        <p:nvSpPr>
          <p:cNvPr id="432" name="Google Shape;432;p57"/>
          <p:cNvSpPr/>
          <p:nvPr/>
        </p:nvSpPr>
        <p:spPr>
          <a:xfrm>
            <a:off x="343906" y="3183085"/>
            <a:ext cx="261900" cy="258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Google Shape;433;p57"/>
          <p:cNvSpPr txBox="1"/>
          <p:nvPr/>
        </p:nvSpPr>
        <p:spPr>
          <a:xfrm>
            <a:off x="308050" y="3180510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1</a:t>
            </a:r>
            <a:endParaRPr sz="1000"/>
          </a:p>
        </p:txBody>
      </p:sp>
      <p:cxnSp>
        <p:nvCxnSpPr>
          <p:cNvPr id="434" name="Google Shape;434;p57"/>
          <p:cNvCxnSpPr>
            <a:stCxn id="432" idx="0"/>
            <a:endCxn id="421" idx="4"/>
          </p:cNvCxnSpPr>
          <p:nvPr/>
        </p:nvCxnSpPr>
        <p:spPr>
          <a:xfrm flipH="1" rot="10800000">
            <a:off x="474856" y="1673185"/>
            <a:ext cx="2052600" cy="15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57"/>
          <p:cNvSpPr/>
          <p:nvPr/>
        </p:nvSpPr>
        <p:spPr>
          <a:xfrm>
            <a:off x="2396391" y="955188"/>
            <a:ext cx="261900" cy="24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7"/>
          <p:cNvSpPr txBox="1"/>
          <p:nvPr/>
        </p:nvSpPr>
        <p:spPr>
          <a:xfrm>
            <a:off x="2360550" y="942448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y</a:t>
            </a:r>
            <a:endParaRPr sz="1000"/>
          </a:p>
        </p:txBody>
      </p:sp>
      <p:cxnSp>
        <p:nvCxnSpPr>
          <p:cNvPr id="437" name="Google Shape;437;p57"/>
          <p:cNvCxnSpPr>
            <a:stCxn id="421" idx="0"/>
            <a:endCxn id="435" idx="4"/>
          </p:cNvCxnSpPr>
          <p:nvPr/>
        </p:nvCxnSpPr>
        <p:spPr>
          <a:xfrm rot="10800000">
            <a:off x="2527351" y="1203576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57"/>
          <p:cNvSpPr txBox="1"/>
          <p:nvPr/>
        </p:nvSpPr>
        <p:spPr>
          <a:xfrm>
            <a:off x="2360550" y="1399373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h</a:t>
            </a:r>
            <a:endParaRPr sz="1000"/>
          </a:p>
        </p:txBody>
      </p:sp>
      <p:pic>
        <p:nvPicPr>
          <p:cNvPr id="439" name="Google Shape;4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" y="1210062"/>
            <a:ext cx="4335469" cy="2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75" y="674790"/>
            <a:ext cx="598150" cy="1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7"/>
          <p:cNvSpPr txBox="1"/>
          <p:nvPr/>
        </p:nvSpPr>
        <p:spPr>
          <a:xfrm>
            <a:off x="803350" y="551225"/>
            <a:ext cx="35904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>
                <a:latin typeface="Lato"/>
                <a:ea typeface="Lato"/>
                <a:cs typeface="Lato"/>
                <a:sym typeface="Lato"/>
              </a:rPr>
              <a:t>Si on utilise l’activation linéaire, on obtient une régression linéaire. Si on utilise un logit, on obtient une régression logistique.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PLUS COMPLIQUÉ</a:t>
            </a:r>
            <a:endParaRPr/>
          </a:p>
        </p:txBody>
      </p:sp>
      <p:pic>
        <p:nvPicPr>
          <p:cNvPr id="447" name="Google Shape;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74150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PLUS COMPLIQUÉ</a:t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0" y="933125"/>
            <a:ext cx="45048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Le réseau est totalement connecté: chaque neurone est une fonction de tous les neurones de la couche précédente.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Dans cette fonction, à chaque neurone est associé un paramètre. 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La fonction en question est simple: c’est une fonction linéaire des neurones précédents + une fonction d’activation.</a:t>
            </a:r>
            <a:endParaRPr sz="1090">
              <a:solidFill>
                <a:schemeClr val="dk1"/>
              </a:solidFill>
            </a:endParaRPr>
          </a:p>
        </p:txBody>
      </p:sp>
      <p:pic>
        <p:nvPicPr>
          <p:cNvPr id="454" name="Google Shape;4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02525"/>
            <a:ext cx="4074451" cy="2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DONNÉES LINÉAIREMENT SÉPARABLES</a:t>
            </a:r>
            <a:endParaRPr/>
          </a:p>
        </p:txBody>
      </p: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63" y="84942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COMBIEN DE PARAMÈTRES?</a:t>
            </a:r>
            <a:endParaRPr/>
          </a:p>
        </p:txBody>
      </p:sp>
      <p:sp>
        <p:nvSpPr>
          <p:cNvPr id="460" name="Google Shape;460;p60"/>
          <p:cNvSpPr txBox="1"/>
          <p:nvPr/>
        </p:nvSpPr>
        <p:spPr>
          <a:xfrm>
            <a:off x="0" y="665325"/>
            <a:ext cx="45708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Vous avez un réseau qui contient:</a:t>
            </a:r>
            <a:endParaRPr sz="1090">
              <a:solidFill>
                <a:schemeClr val="dk1"/>
              </a:solidFill>
            </a:endParaRPr>
          </a:p>
          <a:p>
            <a:pPr indent="-297815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-"/>
            </a:pPr>
            <a:r>
              <a:rPr lang="en-CA" sz="1090">
                <a:solidFill>
                  <a:schemeClr val="dk1"/>
                </a:solidFill>
              </a:rPr>
              <a:t>1000 neurones en couche d’entrée (les poids TF-IDF par exemple, ou des pixels)</a:t>
            </a:r>
            <a:endParaRPr sz="1090">
              <a:solidFill>
                <a:schemeClr val="dk1"/>
              </a:solidFill>
            </a:endParaRPr>
          </a:p>
          <a:p>
            <a:pPr indent="-297815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-"/>
            </a:pPr>
            <a:r>
              <a:rPr lang="en-CA" sz="1090">
                <a:solidFill>
                  <a:schemeClr val="dk1"/>
                </a:solidFill>
              </a:rPr>
              <a:t>100 neurones en couche cachée</a:t>
            </a:r>
            <a:endParaRPr sz="1090">
              <a:solidFill>
                <a:schemeClr val="dk1"/>
              </a:solidFill>
            </a:endParaRPr>
          </a:p>
          <a:p>
            <a:pPr indent="-297815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-"/>
            </a:pPr>
            <a:r>
              <a:rPr lang="en-CA" sz="1090">
                <a:solidFill>
                  <a:schemeClr val="dk1"/>
                </a:solidFill>
              </a:rPr>
              <a:t>4 neurones en couche de sortie (pour un problème de classification à 4 classes possibles).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Combien de poids avez-vous en tout ?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FFFFFF"/>
                </a:solidFill>
              </a:rPr>
              <a:t>Le réseau est totalement connecté. Vous avez donc: </a:t>
            </a:r>
            <a:endParaRPr sz="109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FFFFFF"/>
                </a:solidFill>
              </a:rPr>
              <a:t>(1000 + 1) x 100 + (100 + 1) x 4 = </a:t>
            </a:r>
            <a:r>
              <a:rPr b="1" lang="en-CA" sz="1090">
                <a:solidFill>
                  <a:srgbClr val="FFFFFF"/>
                </a:solidFill>
              </a:rPr>
              <a:t>100504</a:t>
            </a:r>
            <a:r>
              <a:rPr lang="en-CA" sz="1090">
                <a:solidFill>
                  <a:srgbClr val="FFFFFF"/>
                </a:solidFill>
              </a:rPr>
              <a:t> poids</a:t>
            </a:r>
            <a:endParaRPr sz="109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FFFFFF"/>
                </a:solidFill>
              </a:rPr>
              <a:t>100504: C’est un nombre </a:t>
            </a:r>
            <a:r>
              <a:rPr b="1" lang="en-CA" sz="1090">
                <a:solidFill>
                  <a:srgbClr val="FFFFFF"/>
                </a:solidFill>
              </a:rPr>
              <a:t>énorme</a:t>
            </a:r>
            <a:r>
              <a:rPr lang="en-CA" sz="1090">
                <a:solidFill>
                  <a:srgbClr val="FFFFFF"/>
                </a:solidFill>
              </a:rPr>
              <a:t> de paramètres pour un “petit” réseau</a:t>
            </a:r>
            <a:endParaRPr sz="109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COMBIEN DE PARAMÈTRES?</a:t>
            </a:r>
            <a:endParaRPr/>
          </a:p>
        </p:txBody>
      </p:sp>
      <p:sp>
        <p:nvSpPr>
          <p:cNvPr id="466" name="Google Shape;466;p61"/>
          <p:cNvSpPr txBox="1"/>
          <p:nvPr/>
        </p:nvSpPr>
        <p:spPr>
          <a:xfrm>
            <a:off x="0" y="665325"/>
            <a:ext cx="4570800" cy="27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Vous avez un réseau qui contient:</a:t>
            </a:r>
            <a:endParaRPr sz="1090">
              <a:solidFill>
                <a:schemeClr val="dk1"/>
              </a:solidFill>
            </a:endParaRPr>
          </a:p>
          <a:p>
            <a:pPr indent="-297815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-"/>
            </a:pPr>
            <a:r>
              <a:rPr lang="en-CA" sz="1090">
                <a:solidFill>
                  <a:schemeClr val="dk1"/>
                </a:solidFill>
              </a:rPr>
              <a:t>1000 neurones en couche d’entrée (les poids TF-IDF par exemple, ou des pixels)</a:t>
            </a:r>
            <a:endParaRPr sz="1090">
              <a:solidFill>
                <a:schemeClr val="dk1"/>
              </a:solidFill>
            </a:endParaRPr>
          </a:p>
          <a:p>
            <a:pPr indent="-297815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-"/>
            </a:pPr>
            <a:r>
              <a:rPr lang="en-CA" sz="1090">
                <a:solidFill>
                  <a:schemeClr val="dk1"/>
                </a:solidFill>
              </a:rPr>
              <a:t>100 neurones en couche cachée</a:t>
            </a:r>
            <a:endParaRPr sz="1090">
              <a:solidFill>
                <a:schemeClr val="dk1"/>
              </a:solidFill>
            </a:endParaRPr>
          </a:p>
          <a:p>
            <a:pPr indent="-297815" lvl="0" marL="45720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90"/>
              <a:buChar char="-"/>
            </a:pPr>
            <a:r>
              <a:rPr lang="en-CA" sz="1090">
                <a:solidFill>
                  <a:schemeClr val="dk1"/>
                </a:solidFill>
              </a:rPr>
              <a:t>4 neurones en couche de sortie (pour un problème de classification à 4 classes possibles).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Combien de poids avez-vous en tout ?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Le réseau est totalement connecté. Vous avez donc: 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(1000 + 1) x 100 + (100 + 1) x 4 = </a:t>
            </a:r>
            <a:r>
              <a:rPr b="1" lang="en-CA" sz="1090">
                <a:solidFill>
                  <a:schemeClr val="dk1"/>
                </a:solidFill>
              </a:rPr>
              <a:t>100504</a:t>
            </a:r>
            <a:r>
              <a:rPr lang="en-CA" sz="1090">
                <a:solidFill>
                  <a:schemeClr val="dk1"/>
                </a:solidFill>
              </a:rPr>
              <a:t> poids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100504: C’est un nombre </a:t>
            </a:r>
            <a:r>
              <a:rPr b="1" lang="en-CA" sz="1090">
                <a:solidFill>
                  <a:schemeClr val="dk1"/>
                </a:solidFill>
              </a:rPr>
              <a:t>énorme</a:t>
            </a:r>
            <a:r>
              <a:rPr lang="en-CA" sz="1090">
                <a:solidFill>
                  <a:schemeClr val="dk1"/>
                </a:solidFill>
              </a:rPr>
              <a:t> de paramètres pour un “petit” réseau</a:t>
            </a:r>
            <a:endParaRPr sz="109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RÉTRO-PROPAGATION</a:t>
            </a:r>
            <a:endParaRPr/>
          </a:p>
        </p:txBody>
      </p:sp>
      <p:sp>
        <p:nvSpPr>
          <p:cNvPr id="472" name="Google Shape;472;p62"/>
          <p:cNvSpPr txBox="1"/>
          <p:nvPr/>
        </p:nvSpPr>
        <p:spPr>
          <a:xfrm>
            <a:off x="0" y="933125"/>
            <a:ext cx="45048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Pour trouver la valeur de ces poids, on est à nouveau sur un problème d’optimisation. 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Au tout départ, les poids sont choisis aléatoirement.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Si le réseau n’a pas de couche cachée, la fonction est convexe =&gt; facile car un seul minimum.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Dès qu’il y a une couche cachée, la fonction n’est plus nécessairement convexe =&gt; minima locaux!</a:t>
            </a:r>
            <a:endParaRPr sz="109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RÉTRO-PROPAGATION</a:t>
            </a:r>
            <a:endParaRPr/>
          </a:p>
        </p:txBody>
      </p:sp>
      <p:sp>
        <p:nvSpPr>
          <p:cNvPr id="478" name="Google Shape;478;p63"/>
          <p:cNvSpPr txBox="1"/>
          <p:nvPr/>
        </p:nvSpPr>
        <p:spPr>
          <a:xfrm>
            <a:off x="0" y="933125"/>
            <a:ext cx="45048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On utilise ce qu’on appelle la rétro-propagation des erreurs. C’est surtout une descente de gradient.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Idée: on a un exemple en entrée, on le fait passer dans le réseau pour obtenir une prédiction. On compare cette prédiction avec la vraie valeur de y pour notre exemple. La différence est l’erreur. 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On va, avec cette erreur, redescendre dans le réseau en calculant la dérivée de l’erreur par rapport à chaque poids et en corrigeant ce poids dans la direction de son gradient.</a:t>
            </a:r>
            <a:endParaRPr sz="109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"/>
          <p:cNvSpPr txBox="1"/>
          <p:nvPr>
            <p:ph type="title"/>
          </p:nvPr>
        </p:nvSpPr>
        <p:spPr>
          <a:xfrm>
            <a:off x="2171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RÉTRO-PROPAGATION: 1 Neurone</a:t>
            </a:r>
            <a:endParaRPr/>
          </a:p>
        </p:txBody>
      </p:sp>
      <p:grpSp>
        <p:nvGrpSpPr>
          <p:cNvPr id="484" name="Google Shape;484;p64"/>
          <p:cNvGrpSpPr/>
          <p:nvPr/>
        </p:nvGrpSpPr>
        <p:grpSpPr>
          <a:xfrm>
            <a:off x="1136981" y="1424676"/>
            <a:ext cx="2780739" cy="2016629"/>
            <a:chOff x="1348150" y="1363600"/>
            <a:chExt cx="1901100" cy="1404925"/>
          </a:xfrm>
        </p:grpSpPr>
        <p:sp>
          <p:nvSpPr>
            <p:cNvPr id="485" name="Google Shape;485;p64"/>
            <p:cNvSpPr/>
            <p:nvPr/>
          </p:nvSpPr>
          <p:spPr>
            <a:xfrm>
              <a:off x="1348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</p:txBody>
        </p:sp>
        <p:sp>
          <p:nvSpPr>
            <p:cNvPr id="486" name="Google Shape;486;p64"/>
            <p:cNvSpPr/>
            <p:nvPr/>
          </p:nvSpPr>
          <p:spPr>
            <a:xfrm>
              <a:off x="17786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/>
            </a:p>
          </p:txBody>
        </p:sp>
        <p:sp>
          <p:nvSpPr>
            <p:cNvPr id="487" name="Google Shape;487;p64"/>
            <p:cNvSpPr/>
            <p:nvPr/>
          </p:nvSpPr>
          <p:spPr>
            <a:xfrm>
              <a:off x="2209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4"/>
            <p:cNvSpPr/>
            <p:nvPr/>
          </p:nvSpPr>
          <p:spPr>
            <a:xfrm>
              <a:off x="26396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4"/>
            <p:cNvSpPr/>
            <p:nvPr/>
          </p:nvSpPr>
          <p:spPr>
            <a:xfrm>
              <a:off x="3070150" y="2595425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4"/>
            <p:cNvSpPr/>
            <p:nvPr/>
          </p:nvSpPr>
          <p:spPr>
            <a:xfrm>
              <a:off x="2209150" y="1363600"/>
              <a:ext cx="179100" cy="173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1" name="Google Shape;491;p64"/>
            <p:cNvCxnSpPr>
              <a:stCxn id="485" idx="0"/>
              <a:endCxn id="490" idx="4"/>
            </p:cNvCxnSpPr>
            <p:nvPr/>
          </p:nvCxnSpPr>
          <p:spPr>
            <a:xfrm flipH="1" rot="10800000">
              <a:off x="1437700" y="1536725"/>
              <a:ext cx="8610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64"/>
            <p:cNvCxnSpPr>
              <a:stCxn id="486" idx="0"/>
              <a:endCxn id="490" idx="4"/>
            </p:cNvCxnSpPr>
            <p:nvPr/>
          </p:nvCxnSpPr>
          <p:spPr>
            <a:xfrm flipH="1" rot="10800000">
              <a:off x="1868200" y="1536725"/>
              <a:ext cx="4305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64"/>
            <p:cNvCxnSpPr>
              <a:stCxn id="487" idx="0"/>
              <a:endCxn id="490" idx="4"/>
            </p:cNvCxnSpPr>
            <p:nvPr/>
          </p:nvCxnSpPr>
          <p:spPr>
            <a:xfrm rot="10800000">
              <a:off x="2298700" y="1536725"/>
              <a:ext cx="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64"/>
            <p:cNvCxnSpPr>
              <a:stCxn id="488" idx="0"/>
              <a:endCxn id="490" idx="4"/>
            </p:cNvCxnSpPr>
            <p:nvPr/>
          </p:nvCxnSpPr>
          <p:spPr>
            <a:xfrm rot="10800000">
              <a:off x="2298700" y="1536725"/>
              <a:ext cx="4305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64"/>
            <p:cNvCxnSpPr>
              <a:stCxn id="489" idx="0"/>
              <a:endCxn id="490" idx="4"/>
            </p:cNvCxnSpPr>
            <p:nvPr/>
          </p:nvCxnSpPr>
          <p:spPr>
            <a:xfrm rot="10800000">
              <a:off x="2298700" y="1536725"/>
              <a:ext cx="861000" cy="105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96" name="Google Shape;496;p64"/>
          <p:cNvSpPr txBox="1"/>
          <p:nvPr/>
        </p:nvSpPr>
        <p:spPr>
          <a:xfrm>
            <a:off x="1106150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x1</a:t>
            </a:r>
            <a:endParaRPr sz="1000"/>
          </a:p>
        </p:txBody>
      </p:sp>
      <p:sp>
        <p:nvSpPr>
          <p:cNvPr id="497" name="Google Shape;497;p64"/>
          <p:cNvSpPr txBox="1"/>
          <p:nvPr/>
        </p:nvSpPr>
        <p:spPr>
          <a:xfrm>
            <a:off x="1734375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x2</a:t>
            </a:r>
            <a:endParaRPr sz="1000"/>
          </a:p>
        </p:txBody>
      </p:sp>
      <p:sp>
        <p:nvSpPr>
          <p:cNvPr id="498" name="Google Shape;498;p64"/>
          <p:cNvSpPr txBox="1"/>
          <p:nvPr/>
        </p:nvSpPr>
        <p:spPr>
          <a:xfrm>
            <a:off x="2362600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x3</a:t>
            </a:r>
            <a:endParaRPr sz="1000"/>
          </a:p>
        </p:txBody>
      </p:sp>
      <p:sp>
        <p:nvSpPr>
          <p:cNvPr id="499" name="Google Shape;499;p64"/>
          <p:cNvSpPr txBox="1"/>
          <p:nvPr/>
        </p:nvSpPr>
        <p:spPr>
          <a:xfrm>
            <a:off x="2990825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x4</a:t>
            </a:r>
            <a:endParaRPr sz="1000"/>
          </a:p>
        </p:txBody>
      </p:sp>
      <p:sp>
        <p:nvSpPr>
          <p:cNvPr id="500" name="Google Shape;500;p64"/>
          <p:cNvSpPr txBox="1"/>
          <p:nvPr/>
        </p:nvSpPr>
        <p:spPr>
          <a:xfrm>
            <a:off x="3643775" y="3167947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x5</a:t>
            </a:r>
            <a:endParaRPr sz="1000"/>
          </a:p>
        </p:txBody>
      </p:sp>
      <p:sp>
        <p:nvSpPr>
          <p:cNvPr id="501" name="Google Shape;501;p64"/>
          <p:cNvSpPr/>
          <p:nvPr/>
        </p:nvSpPr>
        <p:spPr>
          <a:xfrm>
            <a:off x="343906" y="3183085"/>
            <a:ext cx="261900" cy="258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02" name="Google Shape;502;p64"/>
          <p:cNvSpPr txBox="1"/>
          <p:nvPr/>
        </p:nvSpPr>
        <p:spPr>
          <a:xfrm>
            <a:off x="308050" y="3180510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1</a:t>
            </a:r>
            <a:endParaRPr sz="1000"/>
          </a:p>
        </p:txBody>
      </p:sp>
      <p:cxnSp>
        <p:nvCxnSpPr>
          <p:cNvPr id="503" name="Google Shape;503;p64"/>
          <p:cNvCxnSpPr>
            <a:stCxn id="501" idx="0"/>
            <a:endCxn id="490" idx="4"/>
          </p:cNvCxnSpPr>
          <p:nvPr/>
        </p:nvCxnSpPr>
        <p:spPr>
          <a:xfrm flipH="1" rot="10800000">
            <a:off x="474856" y="1673185"/>
            <a:ext cx="2052600" cy="15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64"/>
          <p:cNvSpPr/>
          <p:nvPr/>
        </p:nvSpPr>
        <p:spPr>
          <a:xfrm>
            <a:off x="2396391" y="955188"/>
            <a:ext cx="261900" cy="248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4"/>
          <p:cNvSpPr txBox="1"/>
          <p:nvPr/>
        </p:nvSpPr>
        <p:spPr>
          <a:xfrm>
            <a:off x="2360550" y="942448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y</a:t>
            </a:r>
            <a:endParaRPr sz="1000"/>
          </a:p>
        </p:txBody>
      </p:sp>
      <p:cxnSp>
        <p:nvCxnSpPr>
          <p:cNvPr id="506" name="Google Shape;506;p64"/>
          <p:cNvCxnSpPr>
            <a:stCxn id="490" idx="0"/>
            <a:endCxn id="504" idx="4"/>
          </p:cNvCxnSpPr>
          <p:nvPr/>
        </p:nvCxnSpPr>
        <p:spPr>
          <a:xfrm rot="10800000">
            <a:off x="2527351" y="1203576"/>
            <a:ext cx="0" cy="2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64"/>
          <p:cNvSpPr txBox="1"/>
          <p:nvPr/>
        </p:nvSpPr>
        <p:spPr>
          <a:xfrm>
            <a:off x="2360550" y="1399373"/>
            <a:ext cx="3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 h</a:t>
            </a:r>
            <a:endParaRPr sz="1000"/>
          </a:p>
        </p:txBody>
      </p:sp>
      <p:pic>
        <p:nvPicPr>
          <p:cNvPr id="508" name="Google Shape;5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8" y="1210062"/>
            <a:ext cx="4335469" cy="2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275" y="668615"/>
            <a:ext cx="598150" cy="1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5"/>
          <p:cNvSpPr txBox="1"/>
          <p:nvPr>
            <p:ph type="title"/>
          </p:nvPr>
        </p:nvSpPr>
        <p:spPr>
          <a:xfrm>
            <a:off x="5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RÉTRO-PROPAGATION: Multi-couche</a:t>
            </a:r>
            <a:endParaRPr sz="3200"/>
          </a:p>
        </p:txBody>
      </p:sp>
      <p:pic>
        <p:nvPicPr>
          <p:cNvPr id="515" name="Google Shape;5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74150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DESCENTE DE GRADIENT</a:t>
            </a:r>
            <a:endParaRPr/>
          </a:p>
        </p:txBody>
      </p:sp>
      <p:sp>
        <p:nvSpPr>
          <p:cNvPr id="521" name="Google Shape;521;p66"/>
          <p:cNvSpPr txBox="1"/>
          <p:nvPr/>
        </p:nvSpPr>
        <p:spPr>
          <a:xfrm>
            <a:off x="255550" y="713400"/>
            <a:ext cx="40863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Idée de la </a:t>
            </a:r>
            <a:r>
              <a:rPr lang="en-CA" sz="1090">
                <a:solidFill>
                  <a:srgbClr val="0E5A73"/>
                </a:solidFill>
              </a:rPr>
              <a:t>descente de gradient</a:t>
            </a:r>
            <a:r>
              <a:rPr lang="en-CA" sz="1090">
                <a:solidFill>
                  <a:schemeClr val="dk1"/>
                </a:solidFill>
              </a:rPr>
              <a:t>: faire des </a:t>
            </a:r>
            <a:r>
              <a:rPr lang="en-CA" sz="1090">
                <a:solidFill>
                  <a:schemeClr val="accent2"/>
                </a:solidFill>
              </a:rPr>
              <a:t>petits pas</a:t>
            </a:r>
            <a:r>
              <a:rPr lang="en-CA" sz="1090">
                <a:solidFill>
                  <a:schemeClr val="dk1"/>
                </a:solidFill>
              </a:rPr>
              <a:t> dans la direction de la pente jusqu’à atteindre le minimum.</a:t>
            </a:r>
            <a:endParaRPr/>
          </a:p>
        </p:txBody>
      </p:sp>
      <p:sp>
        <p:nvSpPr>
          <p:cNvPr id="522" name="Google Shape;522;p66"/>
          <p:cNvSpPr/>
          <p:nvPr/>
        </p:nvSpPr>
        <p:spPr>
          <a:xfrm>
            <a:off x="863600" y="1680275"/>
            <a:ext cx="3260400" cy="1651125"/>
          </a:xfrm>
          <a:custGeom>
            <a:rect b="b" l="l" r="r" t="t"/>
            <a:pathLst>
              <a:path extrusionOk="0" h="66045" w="130416">
                <a:moveTo>
                  <a:pt x="0" y="0"/>
                </a:moveTo>
                <a:cubicBezTo>
                  <a:pt x="4652" y="10284"/>
                  <a:pt x="20360" y="51878"/>
                  <a:pt x="27911" y="61703"/>
                </a:cubicBezTo>
                <a:cubicBezTo>
                  <a:pt x="35462" y="71528"/>
                  <a:pt x="37048" y="62037"/>
                  <a:pt x="45308" y="58950"/>
                </a:cubicBezTo>
                <a:cubicBezTo>
                  <a:pt x="53569" y="55863"/>
                  <a:pt x="67753" y="50752"/>
                  <a:pt x="77474" y="43180"/>
                </a:cubicBezTo>
                <a:cubicBezTo>
                  <a:pt x="87195" y="35608"/>
                  <a:pt x="94808" y="19671"/>
                  <a:pt x="103632" y="13517"/>
                </a:cubicBezTo>
                <a:cubicBezTo>
                  <a:pt x="112456" y="7363"/>
                  <a:pt x="125952" y="7468"/>
                  <a:pt x="130416" y="625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3" name="Google Shape;523;p66"/>
          <p:cNvSpPr/>
          <p:nvPr/>
        </p:nvSpPr>
        <p:spPr>
          <a:xfrm>
            <a:off x="4052050" y="1817925"/>
            <a:ext cx="50100" cy="408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6"/>
          <p:cNvSpPr/>
          <p:nvPr/>
        </p:nvSpPr>
        <p:spPr>
          <a:xfrm>
            <a:off x="3844625" y="1846075"/>
            <a:ext cx="50100" cy="408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6"/>
          <p:cNvSpPr/>
          <p:nvPr/>
        </p:nvSpPr>
        <p:spPr>
          <a:xfrm>
            <a:off x="3650600" y="1880900"/>
            <a:ext cx="50100" cy="40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6"/>
          <p:cNvSpPr/>
          <p:nvPr/>
        </p:nvSpPr>
        <p:spPr>
          <a:xfrm>
            <a:off x="1816100" y="3209800"/>
            <a:ext cx="50100" cy="40800"/>
          </a:xfrm>
          <a:prstGeom prst="ellipse">
            <a:avLst/>
          </a:prstGeom>
          <a:solidFill>
            <a:srgbClr val="38761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7" name="Google Shape;527;p66"/>
          <p:cNvCxnSpPr>
            <a:stCxn id="526" idx="4"/>
          </p:cNvCxnSpPr>
          <p:nvPr/>
        </p:nvCxnSpPr>
        <p:spPr>
          <a:xfrm flipH="1">
            <a:off x="1664750" y="3250600"/>
            <a:ext cx="176400" cy="13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DESCENTE DE GRADIENT</a:t>
            </a:r>
            <a:endParaRPr/>
          </a:p>
        </p:txBody>
      </p:sp>
      <p:sp>
        <p:nvSpPr>
          <p:cNvPr id="533" name="Google Shape;533;p67"/>
          <p:cNvSpPr txBox="1"/>
          <p:nvPr/>
        </p:nvSpPr>
        <p:spPr>
          <a:xfrm>
            <a:off x="263050" y="1084175"/>
            <a:ext cx="40863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Idée de la </a:t>
            </a:r>
            <a:r>
              <a:rPr lang="en-CA" sz="1090">
                <a:solidFill>
                  <a:srgbClr val="0E5A73"/>
                </a:solidFill>
              </a:rPr>
              <a:t>descente de gradient</a:t>
            </a:r>
            <a:r>
              <a:rPr lang="en-CA" sz="1090">
                <a:solidFill>
                  <a:schemeClr val="dk1"/>
                </a:solidFill>
              </a:rPr>
              <a:t>: faire des </a:t>
            </a:r>
            <a:r>
              <a:rPr lang="en-CA" sz="1090">
                <a:solidFill>
                  <a:schemeClr val="accent2"/>
                </a:solidFill>
              </a:rPr>
              <a:t>petits pas</a:t>
            </a:r>
            <a:r>
              <a:rPr lang="en-CA" sz="1090">
                <a:solidFill>
                  <a:schemeClr val="dk1"/>
                </a:solidFill>
              </a:rPr>
              <a:t> dans la direction de la pente jusqu’à atteindre le minimum.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La taille des pas est ce qu’on appelle le taux d’apprentissage ou encore learning rate. Il nous dit à quel point ce que nous venons de voir doit influencer la modification des poids.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Il est généralement noté η.</a:t>
            </a:r>
            <a:endParaRPr sz="109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DESCENTE DE GRADIENT</a:t>
            </a:r>
            <a:endParaRPr/>
          </a:p>
        </p:txBody>
      </p:sp>
      <p:sp>
        <p:nvSpPr>
          <p:cNvPr id="539" name="Google Shape;539;p68"/>
          <p:cNvSpPr txBox="1"/>
          <p:nvPr/>
        </p:nvSpPr>
        <p:spPr>
          <a:xfrm>
            <a:off x="255550" y="789975"/>
            <a:ext cx="40863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Rappel: notre fonction n’est pas convexe! 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Si le learning rate est trop petit, on peut rester bloqué dans un minimum local.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S’il est trop grand, on peut passer à côté du minimum global. 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Aie.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</p:txBody>
      </p:sp>
      <p:sp>
        <p:nvSpPr>
          <p:cNvPr id="540" name="Google Shape;540;p68"/>
          <p:cNvSpPr/>
          <p:nvPr/>
        </p:nvSpPr>
        <p:spPr>
          <a:xfrm>
            <a:off x="863600" y="1680275"/>
            <a:ext cx="3257275" cy="1587000"/>
          </a:xfrm>
          <a:custGeom>
            <a:rect b="b" l="l" r="r" t="t"/>
            <a:pathLst>
              <a:path extrusionOk="0" h="63480" w="130291">
                <a:moveTo>
                  <a:pt x="0" y="0"/>
                </a:moveTo>
                <a:cubicBezTo>
                  <a:pt x="4652" y="10284"/>
                  <a:pt x="19233" y="53839"/>
                  <a:pt x="27911" y="61703"/>
                </a:cubicBezTo>
                <a:cubicBezTo>
                  <a:pt x="36589" y="69567"/>
                  <a:pt x="43597" y="48875"/>
                  <a:pt x="52066" y="47185"/>
                </a:cubicBezTo>
                <a:cubicBezTo>
                  <a:pt x="60535" y="45495"/>
                  <a:pt x="70131" y="57176"/>
                  <a:pt x="78725" y="51565"/>
                </a:cubicBezTo>
                <a:cubicBezTo>
                  <a:pt x="87319" y="45954"/>
                  <a:pt x="95038" y="21027"/>
                  <a:pt x="103632" y="13517"/>
                </a:cubicBezTo>
                <a:cubicBezTo>
                  <a:pt x="112226" y="6008"/>
                  <a:pt x="125848" y="7676"/>
                  <a:pt x="130291" y="650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41" name="Google Shape;541;p68"/>
          <p:cNvCxnSpPr/>
          <p:nvPr/>
        </p:nvCxnSpPr>
        <p:spPr>
          <a:xfrm>
            <a:off x="2697175" y="2209075"/>
            <a:ext cx="3300" cy="6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68"/>
          <p:cNvCxnSpPr/>
          <p:nvPr/>
        </p:nvCxnSpPr>
        <p:spPr>
          <a:xfrm>
            <a:off x="1651175" y="2474125"/>
            <a:ext cx="3300" cy="6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68"/>
          <p:cNvSpPr txBox="1"/>
          <p:nvPr/>
        </p:nvSpPr>
        <p:spPr>
          <a:xfrm>
            <a:off x="1276650" y="2040100"/>
            <a:ext cx="835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minimum global</a:t>
            </a:r>
            <a:endParaRPr/>
          </a:p>
        </p:txBody>
      </p:sp>
      <p:sp>
        <p:nvSpPr>
          <p:cNvPr id="544" name="Google Shape;544;p68"/>
          <p:cNvSpPr txBox="1"/>
          <p:nvPr/>
        </p:nvSpPr>
        <p:spPr>
          <a:xfrm>
            <a:off x="2281075" y="1757575"/>
            <a:ext cx="835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minimum local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9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DESCENTE DE GRADIENT</a:t>
            </a:r>
            <a:endParaRPr/>
          </a:p>
        </p:txBody>
      </p:sp>
      <p:sp>
        <p:nvSpPr>
          <p:cNvPr id="550" name="Google Shape;550;p69"/>
          <p:cNvSpPr txBox="1"/>
          <p:nvPr/>
        </p:nvSpPr>
        <p:spPr>
          <a:xfrm>
            <a:off x="255550" y="789975"/>
            <a:ext cx="40863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“Solution”: ne pas choisir un learning rate fixe. Par exemple, on peut choisir 1/n où n est le nombre d’observations. La première observation modifiera beaucoup le réseau, la dernière l’affinera seulement.  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</p:txBody>
      </p:sp>
      <p:sp>
        <p:nvSpPr>
          <p:cNvPr id="551" name="Google Shape;551;p69"/>
          <p:cNvSpPr/>
          <p:nvPr/>
        </p:nvSpPr>
        <p:spPr>
          <a:xfrm>
            <a:off x="863600" y="1680275"/>
            <a:ext cx="3257275" cy="1587000"/>
          </a:xfrm>
          <a:custGeom>
            <a:rect b="b" l="l" r="r" t="t"/>
            <a:pathLst>
              <a:path extrusionOk="0" h="63480" w="130291">
                <a:moveTo>
                  <a:pt x="0" y="0"/>
                </a:moveTo>
                <a:cubicBezTo>
                  <a:pt x="4652" y="10284"/>
                  <a:pt x="19233" y="53839"/>
                  <a:pt x="27911" y="61703"/>
                </a:cubicBezTo>
                <a:cubicBezTo>
                  <a:pt x="36589" y="69567"/>
                  <a:pt x="43597" y="48875"/>
                  <a:pt x="52066" y="47185"/>
                </a:cubicBezTo>
                <a:cubicBezTo>
                  <a:pt x="60535" y="45495"/>
                  <a:pt x="70131" y="57176"/>
                  <a:pt x="78725" y="51565"/>
                </a:cubicBezTo>
                <a:cubicBezTo>
                  <a:pt x="87319" y="45954"/>
                  <a:pt x="95038" y="21027"/>
                  <a:pt x="103632" y="13517"/>
                </a:cubicBezTo>
                <a:cubicBezTo>
                  <a:pt x="112226" y="6008"/>
                  <a:pt x="125848" y="7676"/>
                  <a:pt x="130291" y="650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552" name="Google Shape;552;p69"/>
          <p:cNvCxnSpPr/>
          <p:nvPr/>
        </p:nvCxnSpPr>
        <p:spPr>
          <a:xfrm>
            <a:off x="2697175" y="2209075"/>
            <a:ext cx="3300" cy="6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69"/>
          <p:cNvCxnSpPr/>
          <p:nvPr/>
        </p:nvCxnSpPr>
        <p:spPr>
          <a:xfrm>
            <a:off x="1651175" y="2474125"/>
            <a:ext cx="3300" cy="69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69"/>
          <p:cNvSpPr txBox="1"/>
          <p:nvPr/>
        </p:nvSpPr>
        <p:spPr>
          <a:xfrm>
            <a:off x="1276650" y="2040100"/>
            <a:ext cx="835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minimum global</a:t>
            </a:r>
            <a:endParaRPr/>
          </a:p>
        </p:txBody>
      </p:sp>
      <p:sp>
        <p:nvSpPr>
          <p:cNvPr id="555" name="Google Shape;555;p69"/>
          <p:cNvSpPr txBox="1"/>
          <p:nvPr/>
        </p:nvSpPr>
        <p:spPr>
          <a:xfrm>
            <a:off x="2281075" y="1757575"/>
            <a:ext cx="8355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minimum local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DONNÉES LINÉAIREMENT SÉPARABLES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63" y="880300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0"/>
          <p:cNvSpPr txBox="1"/>
          <p:nvPr/>
        </p:nvSpPr>
        <p:spPr>
          <a:xfrm>
            <a:off x="330200" y="965200"/>
            <a:ext cx="4267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Je reçois une</a:t>
            </a:r>
            <a:r>
              <a:rPr b="1"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nouvelle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image, je</a:t>
            </a:r>
            <a:r>
              <a:rPr b="1" i="0" lang="en-CA" sz="11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prédis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grâce à mon réseau qu’il</a:t>
            </a:r>
            <a:b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s’agit d’un chat.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Une fois au niveau de la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sortie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, je m’aperçois que c’est en fait un</a:t>
            </a:r>
            <a:b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camion.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Je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rétro-propage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cette information pour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updater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la valeur de mes</a:t>
            </a:r>
            <a:b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(millions de) paramètres.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Plus le réseau voit d’exemples labélisés, plus il emmagasine de</a:t>
            </a:r>
            <a:b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connaissances et devient "bon".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7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1"/>
          <p:cNvSpPr txBox="1"/>
          <p:nvPr/>
        </p:nvSpPr>
        <p:spPr>
          <a:xfrm>
            <a:off x="50800" y="605175"/>
            <a:ext cx="4546500" cy="28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 faut choisir un certain nombre de choses pour son réseau:</a:t>
            </a:r>
            <a:endParaRPr sz="109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7815" lvl="0" marL="45720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lang="en-CA" sz="1090"/>
              <a:t>S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complexité:</a:t>
            </a:r>
            <a:endParaRPr sz="1090"/>
          </a:p>
          <a:p>
            <a:pPr indent="-297815" lvl="1" marL="91440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○"/>
            </a:pPr>
            <a:r>
              <a:rPr lang="en-CA" sz="996">
                <a:solidFill>
                  <a:schemeClr val="dk1"/>
                </a:solidFill>
              </a:rPr>
              <a:t>Le nombre de</a:t>
            </a:r>
            <a:r>
              <a:rPr b="1" lang="en-CA" sz="1006">
                <a:solidFill>
                  <a:srgbClr val="333399"/>
                </a:solidFill>
              </a:rPr>
              <a:t> couches</a:t>
            </a:r>
            <a:r>
              <a:rPr lang="en-CA" sz="996">
                <a:solidFill>
                  <a:schemeClr val="dk1"/>
                </a:solidFill>
              </a:rPr>
              <a:t> : plus il y en a, plus on pourra</a:t>
            </a:r>
            <a:r>
              <a:rPr lang="en-CA" sz="99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996">
                <a:solidFill>
                  <a:schemeClr val="dk1"/>
                </a:solidFill>
              </a:rPr>
              <a:t>prédire des choses compliquées. Mais plus le temps de calcul est long. </a:t>
            </a:r>
            <a:br>
              <a:rPr lang="en-CA" sz="99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996">
                <a:solidFill>
                  <a:schemeClr val="dk1"/>
                </a:solidFill>
              </a:rPr>
              <a:t>Si il y en a trop, on peut tomber dans le</a:t>
            </a:r>
            <a:r>
              <a:rPr b="1" lang="en-CA" sz="1006">
                <a:solidFill>
                  <a:srgbClr val="333399"/>
                </a:solidFill>
              </a:rPr>
              <a:t> sur-apprentissage</a:t>
            </a:r>
            <a:r>
              <a:rPr lang="en-CA" sz="996">
                <a:solidFill>
                  <a:schemeClr val="dk1"/>
                </a:solidFill>
              </a:rPr>
              <a:t>.</a:t>
            </a:r>
            <a:endParaRPr sz="99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7815" lvl="1" marL="91440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○"/>
            </a:pPr>
            <a:r>
              <a:rPr lang="en-CA" sz="996">
                <a:solidFill>
                  <a:schemeClr val="dk1"/>
                </a:solidFill>
              </a:rPr>
              <a:t>Le nombre de</a:t>
            </a:r>
            <a:r>
              <a:rPr b="1" lang="en-CA" sz="1006">
                <a:solidFill>
                  <a:srgbClr val="333399"/>
                </a:solidFill>
              </a:rPr>
              <a:t> neurones</a:t>
            </a:r>
            <a:r>
              <a:rPr lang="en-CA" sz="996">
                <a:solidFill>
                  <a:schemeClr val="dk1"/>
                </a:solidFill>
              </a:rPr>
              <a:t> : idem !</a:t>
            </a:r>
            <a:endParaRPr sz="996">
              <a:solidFill>
                <a:schemeClr val="dk1"/>
              </a:solidFill>
            </a:endParaRPr>
          </a:p>
          <a:p>
            <a:pPr indent="-297815" lvl="0" marL="45720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0"/>
              <a:buFont typeface="Arial"/>
              <a:buChar char="●"/>
            </a:pPr>
            <a:r>
              <a:rPr lang="en-CA" sz="1090">
                <a:solidFill>
                  <a:schemeClr val="dk1"/>
                </a:solidFill>
              </a:rPr>
              <a:t>Les</a:t>
            </a:r>
            <a:r>
              <a:rPr b="1" lang="en-CA" sz="1100">
                <a:solidFill>
                  <a:srgbClr val="333399"/>
                </a:solidFill>
              </a:rPr>
              <a:t> fonctions</a:t>
            </a:r>
            <a:r>
              <a:rPr lang="en-CA" sz="1090">
                <a:solidFill>
                  <a:schemeClr val="dk1"/>
                </a:solidFill>
              </a:rPr>
              <a:t> d’activation et de sortie: on en propose un certain</a:t>
            </a:r>
            <a:r>
              <a:rPr lang="en-CA">
                <a:solidFill>
                  <a:schemeClr val="dk1"/>
                </a:solidFill>
              </a:rPr>
              <a:t> </a:t>
            </a:r>
            <a:r>
              <a:rPr lang="en-CA" sz="1090">
                <a:solidFill>
                  <a:schemeClr val="dk1"/>
                </a:solidFill>
              </a:rPr>
              <a:t>nombre. Elles dépendent en partie du type de sortie (par exemple :</a:t>
            </a:r>
            <a: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090">
                <a:solidFill>
                  <a:schemeClr val="dk1"/>
                </a:solidFill>
              </a:rPr>
              <a:t>classification binaire vs multi-classes)</a:t>
            </a:r>
            <a:endParaRPr>
              <a:solidFill>
                <a:schemeClr val="dk1"/>
              </a:solidFill>
            </a:endParaRPr>
          </a:p>
          <a:p>
            <a:pPr indent="-29781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90"/>
              <a:buChar char="●"/>
            </a:pPr>
            <a:r>
              <a:rPr lang="en-CA" sz="1090">
                <a:solidFill>
                  <a:schemeClr val="dk1"/>
                </a:solidFill>
              </a:rPr>
              <a:t>Le</a:t>
            </a:r>
            <a:r>
              <a:rPr b="1" lang="en-CA" sz="1100">
                <a:solidFill>
                  <a:srgbClr val="333399"/>
                </a:solidFill>
              </a:rPr>
              <a:t> learning rate</a:t>
            </a:r>
            <a:r>
              <a:rPr lang="en-CA" sz="1090">
                <a:solidFill>
                  <a:schemeClr val="dk1"/>
                </a:solidFill>
              </a:rPr>
              <a:t> : le taux d’apprentissage. S’il est trop élevé, chaque exemple va influer beaucoup sur le réseau et on peut tomber</a:t>
            </a:r>
            <a: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090">
                <a:solidFill>
                  <a:schemeClr val="dk1"/>
                </a:solidFill>
              </a:rPr>
              <a:t>dans un optimum</a:t>
            </a:r>
            <a:r>
              <a:rPr b="1" lang="en-CA" sz="1100">
                <a:solidFill>
                  <a:srgbClr val="333399"/>
                </a:solidFill>
              </a:rPr>
              <a:t> trop local</a:t>
            </a:r>
            <a:r>
              <a:rPr lang="en-CA" sz="1090">
                <a:solidFill>
                  <a:schemeClr val="dk1"/>
                </a:solidFill>
              </a:rPr>
              <a:t>. S’il est faible, le réseau va être très </a:t>
            </a:r>
            <a:r>
              <a:rPr b="1" lang="en-CA" sz="1090">
                <a:solidFill>
                  <a:schemeClr val="dk1"/>
                </a:solidFill>
              </a:rPr>
              <a:t>lent</a:t>
            </a:r>
            <a:r>
              <a:rPr lang="en-CA" sz="1090">
                <a:solidFill>
                  <a:schemeClr val="dk1"/>
                </a:solidFill>
              </a:rPr>
              <a:t> à</a:t>
            </a:r>
            <a: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090">
                <a:solidFill>
                  <a:schemeClr val="dk1"/>
                </a:solidFill>
              </a:rPr>
              <a:t>optimiser. On choisit souvent un paramètre dynamique : il baisse au</a:t>
            </a:r>
            <a: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090">
                <a:solidFill>
                  <a:schemeClr val="dk1"/>
                </a:solidFill>
              </a:rPr>
              <a:t>fur et à mesure de l’apprentissage.</a:t>
            </a:r>
            <a:endParaRPr sz="109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71"/>
          <p:cNvSpPr txBox="1"/>
          <p:nvPr/>
        </p:nvSpPr>
        <p:spPr>
          <a:xfrm>
            <a:off x="330200" y="1739900"/>
            <a:ext cx="42672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7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PARAMÈTRES GLOBAUX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2"/>
          <p:cNvSpPr txBox="1"/>
          <p:nvPr/>
        </p:nvSpPr>
        <p:spPr>
          <a:xfrm>
            <a:off x="50800" y="723900"/>
            <a:ext cx="454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Bien que l’on ait accès à de puissants serveurs de calculs, on peut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72"/>
          <p:cNvSpPr txBox="1"/>
          <p:nvPr/>
        </p:nvSpPr>
        <p:spPr>
          <a:xfrm>
            <a:off x="50800" y="876300"/>
            <a:ext cx="45466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vouloir limiter l’utilisation de la mémoire pour entraîner ces algorithmes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très lourds.</a:t>
            </a:r>
            <a:endParaRPr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72"/>
          <p:cNvSpPr txBox="1"/>
          <p:nvPr/>
        </p:nvSpPr>
        <p:spPr>
          <a:xfrm>
            <a:off x="50800" y="1320800"/>
            <a:ext cx="454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peut alors envisager de ne fournir les données au réseau que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par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72"/>
          <p:cNvSpPr txBox="1"/>
          <p:nvPr/>
        </p:nvSpPr>
        <p:spPr>
          <a:xfrm>
            <a:off x="50800" y="1473200"/>
            <a:ext cx="45466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batchs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Ainsi, il ne traite qu’une seule partie des données à la fois, sans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avoir besoin de stocker les autres. Il update les paramètres à la fin de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chaque batch.</a:t>
            </a:r>
            <a:endParaRPr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72"/>
          <p:cNvSpPr txBox="1"/>
          <p:nvPr/>
        </p:nvSpPr>
        <p:spPr>
          <a:xfrm>
            <a:off x="50800" y="2082800"/>
            <a:ext cx="454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Afin que le réseau continue d’apprendre et s’améliore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au fur et à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72"/>
          <p:cNvSpPr txBox="1"/>
          <p:nvPr/>
        </p:nvSpPr>
        <p:spPr>
          <a:xfrm>
            <a:off x="50800" y="2247900"/>
            <a:ext cx="45466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mesure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on peut utiliser le</a:t>
            </a: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 online learning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: le réseau reste en phase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d’apprentissage "toute sa vie" et les paramètres sont updatés à chaque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nouvel exemple.</a:t>
            </a:r>
            <a:endParaRPr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7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BATCH ET ONLINE LEARNING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3"/>
          <p:cNvSpPr txBox="1"/>
          <p:nvPr/>
        </p:nvSpPr>
        <p:spPr>
          <a:xfrm>
            <a:off x="50800" y="1092200"/>
            <a:ext cx="454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L’avantage des réseaux de neurones est que l’on n’a pas besoin de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73"/>
          <p:cNvSpPr txBox="1"/>
          <p:nvPr/>
        </p:nvSpPr>
        <p:spPr>
          <a:xfrm>
            <a:off x="50800" y="1257300"/>
            <a:ext cx="45466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pré-processer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entrées : c’est lui qui va créer les patterns/features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intéressantes.</a:t>
            </a:r>
            <a:endParaRPr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73"/>
          <p:cNvSpPr txBox="1"/>
          <p:nvPr/>
        </p:nvSpPr>
        <p:spPr>
          <a:xfrm>
            <a:off x="50800" y="1676400"/>
            <a:ext cx="45466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le cas de la reconnaissance d’images, on peut ne lui donner en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entrée que des pixels et non des résumés de l’image obtenus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manuellement (handcrafted).</a:t>
            </a:r>
            <a:endParaRPr b="0" i="0" sz="10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Problème: une image contient au moins 1M pixels. Le problème est souvent compliqué donc il faut un réseau profond. Le nombre de poids va vite avoisiner les 10</a:t>
            </a:r>
            <a:r>
              <a:rPr baseline="30000" lang="en-CA" sz="1090"/>
              <a:t>10</a:t>
            </a:r>
            <a:r>
              <a:rPr lang="en-CA" sz="1090"/>
              <a:t>. Or on a souvent bien moins d’images que ça!</a:t>
            </a:r>
            <a:endParaRPr sz="1090"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"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-&gt; Rappel: si on a plus de paramètres que d’éléments dans notre ensemble d’apprentissage, on fait surement du </a:t>
            </a:r>
            <a:r>
              <a:rPr b="1" lang="en-CA" sz="1090"/>
              <a:t>sur-apprentissage</a:t>
            </a:r>
            <a:r>
              <a:rPr lang="en-CA" sz="1090"/>
              <a:t>.</a:t>
            </a:r>
            <a:endParaRPr sz="1090"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73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RECONNAISSANCE D’IMAGES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4"/>
          <p:cNvSpPr txBox="1"/>
          <p:nvPr/>
        </p:nvSpPr>
        <p:spPr>
          <a:xfrm>
            <a:off x="50800" y="10922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L’avantage des réseaux de neurones est que l’on n’a pas besoin de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74"/>
          <p:cNvSpPr txBox="1"/>
          <p:nvPr/>
        </p:nvSpPr>
        <p:spPr>
          <a:xfrm>
            <a:off x="50800" y="1257300"/>
            <a:ext cx="454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pré-processer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 entrées : c’est lui qui va créer les patterns/features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intéressantes.</a:t>
            </a:r>
            <a:endParaRPr/>
          </a:p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74"/>
          <p:cNvSpPr txBox="1"/>
          <p:nvPr/>
        </p:nvSpPr>
        <p:spPr>
          <a:xfrm>
            <a:off x="50800" y="1676400"/>
            <a:ext cx="45465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Dans le cas de la reconnaissance d’images, on peut ne lui donner en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entrée que des pixels et non des résumés de l’image obtenus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manuellement (handcrafted).</a:t>
            </a:r>
            <a:endParaRPr b="0" i="0" sz="10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Problème: une image contient au moins 1M pixels. Le problème est souvent compliqué donc il faut un réseau profond. Le nombre de poids va vite avoisiner les 10</a:t>
            </a:r>
            <a:r>
              <a:rPr baseline="30000" lang="en-CA" sz="1090"/>
              <a:t>10</a:t>
            </a:r>
            <a:r>
              <a:rPr lang="en-CA" sz="1090"/>
              <a:t>. Or on a souvent bien moins d’images que ça!</a:t>
            </a:r>
            <a:endParaRPr sz="1090"/>
          </a:p>
          <a:p>
            <a:pPr indent="0" lvl="0" marL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90">
                <a:solidFill>
                  <a:schemeClr val="dk1"/>
                </a:solidFill>
              </a:rPr>
              <a:t>La solution va être de </a:t>
            </a:r>
            <a:r>
              <a:rPr b="1" lang="en-CA" sz="1090">
                <a:solidFill>
                  <a:schemeClr val="dk1"/>
                </a:solidFill>
              </a:rPr>
              <a:t>régulariser</a:t>
            </a:r>
            <a:r>
              <a:rPr lang="en-CA" sz="1090">
                <a:solidFill>
                  <a:schemeClr val="dk1"/>
                </a:solidFill>
              </a:rPr>
              <a:t> le réseau, de manière similaire à la régularisation des SVMs : les </a:t>
            </a:r>
            <a:r>
              <a:rPr b="1" lang="en-CA" sz="1090">
                <a:solidFill>
                  <a:schemeClr val="dk1"/>
                </a:solidFill>
              </a:rPr>
              <a:t>réseaux convolutifs</a:t>
            </a:r>
            <a:r>
              <a:rPr lang="en-CA" sz="1090">
                <a:solidFill>
                  <a:schemeClr val="dk1"/>
                </a:solidFill>
              </a:rPr>
              <a:t> (à venir)</a:t>
            </a:r>
            <a:endParaRPr sz="109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74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RECONNAISSANCE D’IMAGES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5"/>
          <p:cNvSpPr txBox="1"/>
          <p:nvPr/>
        </p:nvSpPr>
        <p:spPr>
          <a:xfrm>
            <a:off x="50800" y="848875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Avantages :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75"/>
          <p:cNvSpPr txBox="1"/>
          <p:nvPr/>
        </p:nvSpPr>
        <p:spPr>
          <a:xfrm>
            <a:off x="330200" y="1058850"/>
            <a:ext cx="42672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Potentiellement extrêmement performants, en particulier dans</a:t>
            </a:r>
            <a:b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certains domaines comme la reconnaissance d’images ou du</a:t>
            </a:r>
            <a:b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language.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Flexibles sur la complexité.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75"/>
          <p:cNvSpPr txBox="1"/>
          <p:nvPr/>
        </p:nvSpPr>
        <p:spPr>
          <a:xfrm>
            <a:off x="87850" y="19425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CA" sz="1100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Inconvénients :</a:t>
            </a:r>
            <a:endParaRPr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75"/>
          <p:cNvSpPr txBox="1"/>
          <p:nvPr/>
        </p:nvSpPr>
        <p:spPr>
          <a:xfrm>
            <a:off x="330200" y="2133000"/>
            <a:ext cx="42672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Peu/pas de résultats théoriques pour expliquer la performance.</a:t>
            </a:r>
            <a:b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Impossibles à interpréter.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Calculs </a:t>
            </a:r>
            <a:r>
              <a:rPr b="1" lang="en-CA" sz="1090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extrêmement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lourds.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Complexité difficile à calibrer : gros risques de</a:t>
            </a:r>
            <a:r>
              <a:rPr b="1" lang="en-CA" sz="11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sur-apprentissage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7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CONCLUSION SUR LE PERCEPTRON MULTI-COUCHES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DONNÉES LINÉAIREMENT SÉPARABLES</a:t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63" y="874150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DONNÉES LINÉAIREMENT SÉPARABLES</a:t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8032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-148300" y="0"/>
            <a:ext cx="48696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CLASSIFIEURS À VASTE MARGE: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DONNÉES LINÉAIREMENT SÉPARABLES</a:t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363" y="892675"/>
            <a:ext cx="3220667" cy="2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urs P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